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8" r:id="rId14"/>
    <p:sldId id="273" r:id="rId15"/>
    <p:sldId id="267" r:id="rId16"/>
    <p:sldId id="270" r:id="rId17"/>
    <p:sldId id="271" r:id="rId18"/>
    <p:sldId id="272" r:id="rId1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8820B-1B54-492F-A59C-81DA77360E52}" v="118" dt="2024-02-22T06:48:43.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98518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7692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50136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273614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62863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422440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2850184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47485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190629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32543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2/22/2024</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‹Nº›</a:t>
            </a:fld>
            <a:endParaRPr lang="en-US"/>
          </a:p>
        </p:txBody>
      </p:sp>
    </p:spTree>
    <p:extLst>
      <p:ext uri="{BB962C8B-B14F-4D97-AF65-F5344CB8AC3E}">
        <p14:creationId xmlns:p14="http://schemas.microsoft.com/office/powerpoint/2010/main" val="202440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2/22/2024</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‹Nº›</a:t>
            </a:fld>
            <a:endParaRPr lang="en-US"/>
          </a:p>
        </p:txBody>
      </p:sp>
    </p:spTree>
    <p:extLst>
      <p:ext uri="{BB962C8B-B14F-4D97-AF65-F5344CB8AC3E}">
        <p14:creationId xmlns:p14="http://schemas.microsoft.com/office/powerpoint/2010/main" val="2077643237"/>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26" name="Picture 2" descr="Justicia - Qué es, tipos, características y valor">
            <a:extLst>
              <a:ext uri="{FF2B5EF4-FFF2-40B4-BE49-F238E27FC236}">
                <a16:creationId xmlns:a16="http://schemas.microsoft.com/office/drawing/2014/main" id="{1FB690DC-B9DD-F549-4D25-DF89B6CDA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32" r="41724"/>
          <a:stretch/>
        </p:blipFill>
        <p:spPr bwMode="auto">
          <a:xfrm>
            <a:off x="20" y="10"/>
            <a:ext cx="6095980" cy="6857990"/>
          </a:xfrm>
          <a:custGeom>
            <a:avLst/>
            <a:gdLst/>
            <a:ahLst/>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55F5D1E8-E605-4EFC-8912-6E191F84F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2D65A860-75CA-4FCF-C017-C83529AB7CC2}"/>
              </a:ext>
            </a:extLst>
          </p:cNvPr>
          <p:cNvSpPr>
            <a:spLocks noGrp="1"/>
          </p:cNvSpPr>
          <p:nvPr>
            <p:ph type="ctrTitle"/>
          </p:nvPr>
        </p:nvSpPr>
        <p:spPr>
          <a:xfrm>
            <a:off x="6096000" y="1929573"/>
            <a:ext cx="6095979" cy="2286000"/>
          </a:xfrm>
        </p:spPr>
        <p:txBody>
          <a:bodyPr>
            <a:noAutofit/>
          </a:bodyPr>
          <a:lstStyle/>
          <a:p>
            <a:r>
              <a:rPr lang="es-MX" sz="2800" dirty="0"/>
              <a:t>Comisión de Igualdad de Género </a:t>
            </a:r>
            <a:br>
              <a:rPr lang="es-MX" sz="2800" dirty="0"/>
            </a:br>
            <a:r>
              <a:rPr lang="es-MX" sz="2800" dirty="0"/>
              <a:t>Asociación de Magistradas y Magistrados de Tribunales de Justicia Administrativa A.C.</a:t>
            </a:r>
            <a:br>
              <a:rPr lang="es-MX" sz="2800" dirty="0"/>
            </a:br>
            <a:br>
              <a:rPr lang="es-MX" sz="2800" dirty="0"/>
            </a:br>
            <a:r>
              <a:rPr lang="es-MX" sz="2800" dirty="0"/>
              <a:t>PROYECTOS DE TRABAJO </a:t>
            </a:r>
            <a:br>
              <a:rPr lang="es-MX" sz="2800" dirty="0"/>
            </a:br>
            <a:r>
              <a:rPr lang="es-MX" sz="2800" dirty="0"/>
              <a:t>PRIMER SEMETRE 2024</a:t>
            </a:r>
          </a:p>
        </p:txBody>
      </p:sp>
      <p:sp>
        <p:nvSpPr>
          <p:cNvPr id="3" name="Subtitle 2">
            <a:extLst>
              <a:ext uri="{FF2B5EF4-FFF2-40B4-BE49-F238E27FC236}">
                <a16:creationId xmlns:a16="http://schemas.microsoft.com/office/drawing/2014/main" id="{4C9587DD-FBB0-A43A-BA61-2DFCDA684F13}"/>
              </a:ext>
            </a:extLst>
          </p:cNvPr>
          <p:cNvSpPr>
            <a:spLocks noGrp="1"/>
          </p:cNvSpPr>
          <p:nvPr>
            <p:ph type="subTitle" idx="1"/>
          </p:nvPr>
        </p:nvSpPr>
        <p:spPr>
          <a:xfrm>
            <a:off x="6858000" y="4571999"/>
            <a:ext cx="4572000" cy="1524000"/>
          </a:xfrm>
        </p:spPr>
        <p:txBody>
          <a:bodyPr>
            <a:normAutofit/>
          </a:bodyPr>
          <a:lstStyle/>
          <a:p>
            <a:pPr algn="r"/>
            <a:r>
              <a:rPr lang="en-US" sz="1800" dirty="0"/>
              <a:t>22 de </a:t>
            </a:r>
            <a:r>
              <a:rPr lang="en-US" sz="1800" dirty="0" err="1"/>
              <a:t>febrero</a:t>
            </a:r>
            <a:r>
              <a:rPr lang="en-US" sz="1800" dirty="0"/>
              <a:t> de 2024</a:t>
            </a:r>
            <a:endParaRPr lang="es-MX" sz="1800" dirty="0"/>
          </a:p>
        </p:txBody>
      </p:sp>
    </p:spTree>
    <p:extLst>
      <p:ext uri="{BB962C8B-B14F-4D97-AF65-F5344CB8AC3E}">
        <p14:creationId xmlns:p14="http://schemas.microsoft.com/office/powerpoint/2010/main" val="1792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ostigamiento y acoso sexual laboral – Helpsi – Capital Humano">
            <a:extLst>
              <a:ext uri="{FF2B5EF4-FFF2-40B4-BE49-F238E27FC236}">
                <a16:creationId xmlns:a16="http://schemas.microsoft.com/office/drawing/2014/main" id="{6EABC16F-C108-CF48-5119-609A0ADAE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58" b="3"/>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10249" name="Freeform: Shape 10248">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274766F-631A-FFB8-3C0B-5266E9A7646B}"/>
              </a:ext>
            </a:extLst>
          </p:cNvPr>
          <p:cNvSpPr>
            <a:spLocks noGrp="1"/>
          </p:cNvSpPr>
          <p:nvPr>
            <p:ph idx="1"/>
          </p:nvPr>
        </p:nvSpPr>
        <p:spPr>
          <a:xfrm>
            <a:off x="294968" y="722671"/>
            <a:ext cx="6002593" cy="5796115"/>
          </a:xfrm>
        </p:spPr>
        <p:txBody>
          <a:bodyPr>
            <a:noAutofit/>
          </a:bodyPr>
          <a:lstStyle/>
          <a:p>
            <a:pPr algn="just">
              <a:lnSpc>
                <a:spcPct val="115000"/>
              </a:lnSpc>
            </a:pPr>
            <a:r>
              <a:rPr lang="es-MX" sz="2000" i="0" dirty="0">
                <a:effectLst/>
                <a:latin typeface="Arial" panose="020B0604020202020204" pitchFamily="34" charset="0"/>
              </a:rPr>
              <a:t>Se decidió continuar con mesas de género en los Congresos de la Asociación.  </a:t>
            </a:r>
          </a:p>
          <a:p>
            <a:pPr algn="just">
              <a:lnSpc>
                <a:spcPct val="115000"/>
              </a:lnSpc>
            </a:pPr>
            <a:r>
              <a:rPr lang="es-MX" sz="2000" i="0" dirty="0">
                <a:effectLst/>
                <a:latin typeface="Arial" panose="020B0604020202020204" pitchFamily="34" charset="0"/>
              </a:rPr>
              <a:t>Conferencias virtuales semestrales relacionadas con los temas de hostigamiento laboral y sexual en los Tribunales para prevenir dichas conductas y crear ambientes contra la violencia y en el mes de octubre otra relacionada con la prevención del cáncer de mama.</a:t>
            </a:r>
          </a:p>
          <a:p>
            <a:pPr algn="just">
              <a:lnSpc>
                <a:spcPct val="115000"/>
              </a:lnSpc>
            </a:pPr>
            <a:r>
              <a:rPr lang="es-MX" sz="2000" dirty="0">
                <a:latin typeface="Arial" panose="020B0604020202020204" pitchFamily="34" charset="0"/>
              </a:rPr>
              <a:t>S</a:t>
            </a:r>
            <a:r>
              <a:rPr lang="es-MX" sz="2000" i="0" dirty="0">
                <a:effectLst/>
                <a:latin typeface="Arial" panose="020B0604020202020204" pitchFamily="34" charset="0"/>
              </a:rPr>
              <a:t>e consideró la posibilidad de apoyar a las comisiones para lograr propuestas de ternas para nombramiento de magistradas en Tribunales </a:t>
            </a:r>
            <a:r>
              <a:rPr lang="es-MX" sz="2000" dirty="0">
                <a:latin typeface="Arial" panose="020B0604020202020204" pitchFamily="34" charset="0"/>
              </a:rPr>
              <a:t>A</a:t>
            </a:r>
            <a:r>
              <a:rPr lang="es-MX" sz="2000" i="0" dirty="0">
                <a:effectLst/>
                <a:latin typeface="Arial" panose="020B0604020202020204" pitchFamily="34" charset="0"/>
              </a:rPr>
              <a:t>dministrativos a fin de lograr el 50/50 por la igualdad.</a:t>
            </a:r>
            <a:endParaRPr lang="es-MX" sz="2000" dirty="0"/>
          </a:p>
        </p:txBody>
      </p:sp>
    </p:spTree>
    <p:extLst>
      <p:ext uri="{BB962C8B-B14F-4D97-AF65-F5344CB8AC3E}">
        <p14:creationId xmlns:p14="http://schemas.microsoft.com/office/powerpoint/2010/main" val="153512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Las juezas, contra el techo de cristal: son mayoría, pero no tocan poder |  Legal | Cinco Días">
            <a:extLst>
              <a:ext uri="{FF2B5EF4-FFF2-40B4-BE49-F238E27FC236}">
                <a16:creationId xmlns:a16="http://schemas.microsoft.com/office/drawing/2014/main" id="{47A555BD-23C8-75D5-1C5A-577635F9C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864" r="24363" b="1"/>
          <a:stretch/>
        </p:blipFill>
        <p:spPr bwMode="auto">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extLst>
            <a:ext uri="{909E8E84-426E-40DD-AFC4-6F175D3DCCD1}">
              <a14:hiddenFill xmlns:a14="http://schemas.microsoft.com/office/drawing/2010/main">
                <a:solidFill>
                  <a:srgbClr val="FFFFFF"/>
                </a:solidFill>
              </a14:hiddenFill>
            </a:ext>
          </a:extLst>
        </p:spPr>
      </p:pic>
      <p:sp>
        <p:nvSpPr>
          <p:cNvPr id="11273" name="Freeform: Shape 11272">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AF3FD778-D8BA-5428-79C4-362E21198970}"/>
              </a:ext>
            </a:extLst>
          </p:cNvPr>
          <p:cNvSpPr>
            <a:spLocks noGrp="1"/>
          </p:cNvSpPr>
          <p:nvPr>
            <p:ph idx="1"/>
          </p:nvPr>
        </p:nvSpPr>
        <p:spPr>
          <a:xfrm>
            <a:off x="6085116" y="1524000"/>
            <a:ext cx="5725884" cy="4277032"/>
          </a:xfrm>
        </p:spPr>
        <p:txBody>
          <a:bodyPr>
            <a:noAutofit/>
          </a:bodyPr>
          <a:lstStyle/>
          <a:p>
            <a:pPr algn="just">
              <a:lnSpc>
                <a:spcPct val="115000"/>
              </a:lnSpc>
            </a:pPr>
            <a:r>
              <a:rPr lang="es-MX" sz="2000" i="0" dirty="0">
                <a:effectLst/>
                <a:latin typeface="Arial" panose="020B0604020202020204" pitchFamily="34" charset="0"/>
              </a:rPr>
              <a:t>Derivado de la reunión que se celebró el año pasado con motivo del Curso Taller de Perspectiva de Género en distintas sedes del país</a:t>
            </a:r>
            <a:r>
              <a:rPr lang="es-MX" sz="2000" dirty="0">
                <a:latin typeface="Arial" panose="020B0604020202020204" pitchFamily="34" charset="0"/>
              </a:rPr>
              <a:t>, en el estado de </a:t>
            </a:r>
            <a:r>
              <a:rPr lang="es-MX" sz="2000" i="0" dirty="0">
                <a:effectLst/>
                <a:latin typeface="Arial" panose="020B0604020202020204" pitchFamily="34" charset="0"/>
              </a:rPr>
              <a:t>Morelos, donde asistió su Gobernador</a:t>
            </a:r>
            <a:r>
              <a:rPr lang="es-MX" sz="2000" dirty="0">
                <a:latin typeface="Arial" panose="020B0604020202020204" pitchFamily="34" charset="0"/>
              </a:rPr>
              <a:t>, y </a:t>
            </a:r>
            <a:r>
              <a:rPr lang="es-MX" sz="2000" i="0" dirty="0">
                <a:effectLst/>
                <a:latin typeface="Arial" panose="020B0604020202020204" pitchFamily="34" charset="0"/>
              </a:rPr>
              <a:t>gracias a la entusiasta participación del Presidente del Tribunal de Justicia Administrativa de esa entidad,</a:t>
            </a:r>
            <a:r>
              <a:rPr lang="es-MX" sz="2000" dirty="0">
                <a:latin typeface="Arial" panose="020B0604020202020204" pitchFamily="34" charset="0"/>
              </a:rPr>
              <a:t> s</a:t>
            </a:r>
            <a:r>
              <a:rPr lang="es-MX" sz="2000" i="0" dirty="0">
                <a:effectLst/>
                <a:latin typeface="Arial" panose="020B0604020202020204" pitchFamily="34" charset="0"/>
              </a:rPr>
              <a:t>e propuso una </a:t>
            </a:r>
            <a:r>
              <a:rPr lang="es-MX" sz="2000" b="1" i="0" dirty="0">
                <a:effectLst/>
                <a:latin typeface="Arial" panose="020B0604020202020204" pitchFamily="34" charset="0"/>
              </a:rPr>
              <a:t>terna de magistradas </a:t>
            </a:r>
            <a:r>
              <a:rPr lang="es-MX" sz="2000" i="0" dirty="0">
                <a:effectLst/>
                <a:latin typeface="Arial" panose="020B0604020202020204" pitchFamily="34" charset="0"/>
              </a:rPr>
              <a:t>para ocupar el cargo de magistraturas vacantes, que, por cierto, se ha enviado a la Cámara de Diputados local</a:t>
            </a:r>
            <a:r>
              <a:rPr lang="es-MX" sz="2000" dirty="0">
                <a:latin typeface="Arial" panose="020B0604020202020204" pitchFamily="34" charset="0"/>
              </a:rPr>
              <a:t>, </a:t>
            </a:r>
            <a:r>
              <a:rPr lang="es-MX" sz="2000" b="1" dirty="0">
                <a:latin typeface="Arial" panose="020B0604020202020204" pitchFamily="34" charset="0"/>
              </a:rPr>
              <a:t>s</a:t>
            </a:r>
            <a:r>
              <a:rPr lang="es-MX" sz="2000" b="1" i="0" dirty="0">
                <a:effectLst/>
                <a:latin typeface="Arial" panose="020B0604020202020204" pitchFamily="34" charset="0"/>
              </a:rPr>
              <a:t>iendo esta una acción afirmativa en favor de la igualdad</a:t>
            </a:r>
            <a:r>
              <a:rPr lang="es-MX" sz="2000" i="0" dirty="0">
                <a:effectLst/>
                <a:latin typeface="Arial" panose="020B0604020202020204" pitchFamily="34" charset="0"/>
              </a:rPr>
              <a:t>.</a:t>
            </a:r>
            <a:endParaRPr lang="es-MX" sz="2000" dirty="0"/>
          </a:p>
        </p:txBody>
      </p:sp>
      <p:sp>
        <p:nvSpPr>
          <p:cNvPr id="2" name="Title 1">
            <a:extLst>
              <a:ext uri="{FF2B5EF4-FFF2-40B4-BE49-F238E27FC236}">
                <a16:creationId xmlns:a16="http://schemas.microsoft.com/office/drawing/2014/main" id="{A37FACD7-A5E4-1B63-7773-8340B0742818}"/>
              </a:ext>
            </a:extLst>
          </p:cNvPr>
          <p:cNvSpPr>
            <a:spLocks noGrp="1"/>
          </p:cNvSpPr>
          <p:nvPr>
            <p:ph type="title"/>
          </p:nvPr>
        </p:nvSpPr>
        <p:spPr>
          <a:xfrm>
            <a:off x="6096000" y="294968"/>
            <a:ext cx="5334000" cy="1524000"/>
          </a:xfrm>
        </p:spPr>
        <p:txBody>
          <a:bodyPr>
            <a:normAutofit/>
          </a:bodyPr>
          <a:lstStyle/>
          <a:p>
            <a:pPr algn="ctr"/>
            <a:r>
              <a:rPr lang="en-US" sz="4000" b="1" dirty="0" err="1">
                <a:latin typeface="Arial" panose="020B0604020202020204" pitchFamily="34" charset="0"/>
                <a:cs typeface="Arial" panose="020B0604020202020204" pitchFamily="34" charset="0"/>
              </a:rPr>
              <a:t>Febrero</a:t>
            </a:r>
            <a:endParaRPr lang="es-MX"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1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8 de marzo: Día Internacional de la Mujer – ICHITAIP">
            <a:extLst>
              <a:ext uri="{FF2B5EF4-FFF2-40B4-BE49-F238E27FC236}">
                <a16:creationId xmlns:a16="http://schemas.microsoft.com/office/drawing/2014/main" id="{5A91BB35-FD9D-ACD4-9033-4D53171AC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29" r="51754" b="-840"/>
          <a:stretch/>
        </p:blipFill>
        <p:spPr bwMode="auto">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extLst>
            <a:ext uri="{909E8E84-426E-40DD-AFC4-6F175D3DCCD1}">
              <a14:hiddenFill xmlns:a14="http://schemas.microsoft.com/office/drawing/2010/main">
                <a:solidFill>
                  <a:srgbClr val="FFFFFF"/>
                </a:solidFill>
              </a14:hiddenFill>
            </a:ext>
          </a:extLst>
        </p:spPr>
      </p:pic>
      <p:sp>
        <p:nvSpPr>
          <p:cNvPr id="12297" name="Freeform: Shape 12296">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FE8ABF94-B2EC-0E9F-54F9-A59C4C240EC2}"/>
              </a:ext>
            </a:extLst>
          </p:cNvPr>
          <p:cNvSpPr>
            <a:spLocks noGrp="1"/>
          </p:cNvSpPr>
          <p:nvPr>
            <p:ph idx="1"/>
          </p:nvPr>
        </p:nvSpPr>
        <p:spPr>
          <a:xfrm>
            <a:off x="6095999" y="1264920"/>
            <a:ext cx="5923935" cy="4988396"/>
          </a:xfrm>
        </p:spPr>
        <p:txBody>
          <a:bodyPr>
            <a:noAutofit/>
          </a:bodyPr>
          <a:lstStyle/>
          <a:p>
            <a:pPr algn="just">
              <a:lnSpc>
                <a:spcPct val="115000"/>
              </a:lnSpc>
            </a:pPr>
            <a:r>
              <a:rPr lang="es-MX" sz="2000" dirty="0">
                <a:latin typeface="Arial" panose="020B0604020202020204" pitchFamily="34" charset="0"/>
              </a:rPr>
              <a:t>Cada </a:t>
            </a:r>
            <a:r>
              <a:rPr lang="es-MX" sz="2000" i="0" dirty="0">
                <a:effectLst/>
                <a:latin typeface="Arial" panose="020B0604020202020204" pitchFamily="34" charset="0"/>
              </a:rPr>
              <a:t>Tribunal de Justicia Administrativa compartirá </a:t>
            </a:r>
            <a:r>
              <a:rPr lang="es-MX" sz="2000" b="1" i="0" dirty="0">
                <a:effectLst/>
                <a:latin typeface="Arial" panose="020B0604020202020204" pitchFamily="34" charset="0"/>
              </a:rPr>
              <a:t>acciones con motivo del día de la mujer</a:t>
            </a:r>
            <a:r>
              <a:rPr lang="es-MX" sz="2000" i="0" dirty="0">
                <a:effectLst/>
                <a:latin typeface="Arial" panose="020B0604020202020204" pitchFamily="34" charset="0"/>
              </a:rPr>
              <a:t>. </a:t>
            </a:r>
          </a:p>
          <a:p>
            <a:pPr algn="just">
              <a:lnSpc>
                <a:spcPct val="115000"/>
              </a:lnSpc>
            </a:pPr>
            <a:r>
              <a:rPr lang="es-MX" sz="2000" i="0" dirty="0">
                <a:effectLst/>
                <a:latin typeface="Arial" panose="020B0604020202020204" pitchFamily="34" charset="0"/>
              </a:rPr>
              <a:t>Se inaugurará el </a:t>
            </a:r>
            <a:r>
              <a:rPr lang="es-MX" sz="2000" b="1" i="0" dirty="0">
                <a:effectLst/>
                <a:latin typeface="Arial" panose="020B0604020202020204" pitchFamily="34" charset="0"/>
              </a:rPr>
              <a:t>Curso de Capacitación y Difusión de Temas de Género </a:t>
            </a:r>
            <a:r>
              <a:rPr lang="es-MX" sz="2000" i="0" dirty="0">
                <a:effectLst/>
                <a:latin typeface="Arial" panose="020B0604020202020204" pitchFamily="34" charset="0"/>
              </a:rPr>
              <a:t>que realizar</a:t>
            </a:r>
            <a:r>
              <a:rPr lang="es-MX" sz="2000" dirty="0">
                <a:latin typeface="Arial" panose="020B0604020202020204" pitchFamily="34" charset="0"/>
              </a:rPr>
              <a:t>á</a:t>
            </a:r>
            <a:r>
              <a:rPr lang="es-MX" sz="2000" i="0" dirty="0">
                <a:effectLst/>
                <a:latin typeface="Arial" panose="020B0604020202020204" pitchFamily="34" charset="0"/>
              </a:rPr>
              <a:t>n la Asociación Nacional de Magistrados de Circuito y Jueces de Distrito del Poder Judicial de la Federación, la Comisión de Derechos Humanos del Estado de México y la Comisión de Género de la Asociación de Magistradas y Magistrados de Tribunales Administrativos, invitando a la ministra </a:t>
            </a:r>
            <a:r>
              <a:rPr lang="es-MX" sz="2000" i="0" dirty="0" err="1">
                <a:effectLst/>
                <a:latin typeface="Arial" panose="020B0604020202020204" pitchFamily="34" charset="0"/>
              </a:rPr>
              <a:t>Yasmin</a:t>
            </a:r>
            <a:r>
              <a:rPr lang="es-MX" sz="2000" i="0" dirty="0">
                <a:effectLst/>
                <a:latin typeface="Arial" panose="020B0604020202020204" pitchFamily="34" charset="0"/>
              </a:rPr>
              <a:t> Esquivel </a:t>
            </a:r>
            <a:r>
              <a:rPr lang="es-MX" sz="2000" i="0" dirty="0" err="1">
                <a:effectLst/>
                <a:latin typeface="Arial" panose="020B0604020202020204" pitchFamily="34" charset="0"/>
              </a:rPr>
              <a:t>Mossa</a:t>
            </a:r>
            <a:r>
              <a:rPr lang="es-MX" sz="2000" i="0" dirty="0">
                <a:effectLst/>
                <a:latin typeface="Arial" panose="020B0604020202020204" pitchFamily="34" charset="0"/>
              </a:rPr>
              <a:t> para su inauguración</a:t>
            </a:r>
            <a:r>
              <a:rPr lang="es-MX" sz="2000" dirty="0">
                <a:latin typeface="Arial" panose="020B0604020202020204" pitchFamily="34" charset="0"/>
              </a:rPr>
              <a:t>.</a:t>
            </a:r>
            <a:endParaRPr lang="es-MX" sz="2000" i="0" dirty="0">
              <a:effectLst/>
              <a:latin typeface="Arial" panose="020B0604020202020204" pitchFamily="34" charset="0"/>
            </a:endParaRPr>
          </a:p>
          <a:p>
            <a:pPr algn="just">
              <a:lnSpc>
                <a:spcPct val="115000"/>
              </a:lnSpc>
            </a:pPr>
            <a:endParaRPr lang="es-MX" sz="2000" i="0" dirty="0">
              <a:effectLst/>
              <a:latin typeface="Arial" panose="020B0604020202020204" pitchFamily="34" charset="0"/>
            </a:endParaRPr>
          </a:p>
        </p:txBody>
      </p:sp>
      <p:sp>
        <p:nvSpPr>
          <p:cNvPr id="2" name="Title 1">
            <a:extLst>
              <a:ext uri="{FF2B5EF4-FFF2-40B4-BE49-F238E27FC236}">
                <a16:creationId xmlns:a16="http://schemas.microsoft.com/office/drawing/2014/main" id="{23C58CEA-FFC5-839A-3698-A3968427788F}"/>
              </a:ext>
            </a:extLst>
          </p:cNvPr>
          <p:cNvSpPr>
            <a:spLocks noGrp="1"/>
          </p:cNvSpPr>
          <p:nvPr>
            <p:ph type="title"/>
          </p:nvPr>
        </p:nvSpPr>
        <p:spPr>
          <a:xfrm>
            <a:off x="6390966" y="0"/>
            <a:ext cx="5334000" cy="1524000"/>
          </a:xfrm>
        </p:spPr>
        <p:txBody>
          <a:bodyPr>
            <a:normAutofit/>
          </a:bodyPr>
          <a:lstStyle/>
          <a:p>
            <a:pPr algn="ctr"/>
            <a:r>
              <a:rPr lang="en-US" sz="4000" b="1" dirty="0">
                <a:latin typeface="Arial" panose="020B0604020202020204" pitchFamily="34" charset="0"/>
                <a:cs typeface="Arial" panose="020B0604020202020204" pitchFamily="34" charset="0"/>
              </a:rPr>
              <a:t>Marzo</a:t>
            </a:r>
            <a:endParaRPr lang="es-MX"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30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66C8694-AAC8-24CA-B789-5DC2188DA1B8}"/>
            </a:ext>
          </a:extLst>
        </p:cNvPr>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Conferencia De Ilustración Digital De Animación Mg De Dibujos Animados  Fácil De Usar | Vídeo Plantilla AEP Descarga Gratuita - Pikbest">
            <a:extLst>
              <a:ext uri="{FF2B5EF4-FFF2-40B4-BE49-F238E27FC236}">
                <a16:creationId xmlns:a16="http://schemas.microsoft.com/office/drawing/2014/main" id="{7D48CA39-200D-6E16-D89F-801EA8CB0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 t="-1124" r="52884" b="1124"/>
          <a:stretch/>
        </p:blipFill>
        <p:spPr bwMode="auto">
          <a:xfrm>
            <a:off x="7153948" y="0"/>
            <a:ext cx="5038052"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15369" name="Freeform: Shape 15368">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D13BA303-C98B-79E0-0930-B1C1CCD1D495}"/>
              </a:ext>
            </a:extLst>
          </p:cNvPr>
          <p:cNvSpPr>
            <a:spLocks noGrp="1"/>
          </p:cNvSpPr>
          <p:nvPr>
            <p:ph idx="1"/>
          </p:nvPr>
        </p:nvSpPr>
        <p:spPr>
          <a:xfrm>
            <a:off x="0" y="1015152"/>
            <a:ext cx="6536180" cy="5013094"/>
          </a:xfrm>
        </p:spPr>
        <p:txBody>
          <a:bodyPr>
            <a:noAutofit/>
          </a:bodyPr>
          <a:lstStyle/>
          <a:p>
            <a:pPr algn="just">
              <a:lnSpc>
                <a:spcPct val="115000"/>
              </a:lnSpc>
            </a:pPr>
            <a:r>
              <a:rPr lang="es-MX" sz="2000" dirty="0">
                <a:latin typeface="Arial" panose="020B0604020202020204" pitchFamily="34" charset="0"/>
              </a:rPr>
              <a:t>Asimismo, se llevará a cabo el “</a:t>
            </a:r>
            <a:r>
              <a:rPr lang="es-MX" sz="2000" b="1" dirty="0">
                <a:latin typeface="Arial" panose="020B0604020202020204" pitchFamily="34" charset="0"/>
              </a:rPr>
              <a:t>Programa Hablando de sentencias con perspectiva de género</a:t>
            </a:r>
            <a:r>
              <a:rPr lang="es-MX" sz="2000" dirty="0">
                <a:latin typeface="Arial" panose="020B0604020202020204" pitchFamily="34" charset="0"/>
              </a:rPr>
              <a:t>” que se transmitirá presencialmente desde el set de grabación de la institución mexiquense y virtualmente a todas las personas integrantes de la Asociación. Participarán los magistrados y magistradas ponentes que enviaron sus proyectos el año pasado y fueron seleccionados por la Comisión de Género</a:t>
            </a:r>
            <a:r>
              <a:rPr lang="es-MX" sz="2000" b="1" i="0" dirty="0">
                <a:effectLst/>
                <a:latin typeface="Arial" panose="020B0604020202020204" pitchFamily="34" charset="0"/>
              </a:rPr>
              <a:t>. </a:t>
            </a:r>
          </a:p>
          <a:p>
            <a:pPr algn="just">
              <a:lnSpc>
                <a:spcPct val="115000"/>
              </a:lnSpc>
            </a:pPr>
            <a:r>
              <a:rPr lang="es-MX" sz="2000" b="1" i="0" dirty="0">
                <a:effectLst/>
                <a:latin typeface="Arial" panose="020B0604020202020204" pitchFamily="34" charset="0"/>
              </a:rPr>
              <a:t>Estos dos eventos se realizarán en los meses de marzo, </a:t>
            </a:r>
            <a:r>
              <a:rPr lang="es-MX" sz="2000" b="1" dirty="0">
                <a:latin typeface="Arial" panose="020B0604020202020204" pitchFamily="34" charset="0"/>
              </a:rPr>
              <a:t>a</a:t>
            </a:r>
            <a:r>
              <a:rPr lang="es-MX" sz="2000" b="1" i="0" dirty="0">
                <a:effectLst/>
                <a:latin typeface="Arial" panose="020B0604020202020204" pitchFamily="34" charset="0"/>
              </a:rPr>
              <a:t>bril y mayo de 2024 con una sesión de sentencias y otra de Curso semanalmente.</a:t>
            </a:r>
          </a:p>
        </p:txBody>
      </p:sp>
    </p:spTree>
    <p:extLst>
      <p:ext uri="{BB962C8B-B14F-4D97-AF65-F5344CB8AC3E}">
        <p14:creationId xmlns:p14="http://schemas.microsoft.com/office/powerpoint/2010/main" val="275881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8142D8F-7BD3-5F22-939B-41937014F3B6}"/>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ectores e ilustraciones de Mujeres abrazo para descargar gratis | Freepik">
            <a:extLst>
              <a:ext uri="{FF2B5EF4-FFF2-40B4-BE49-F238E27FC236}">
                <a16:creationId xmlns:a16="http://schemas.microsoft.com/office/drawing/2014/main" id="{2E49D374-CF5F-8282-201D-90A4EF68E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58" b="3"/>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FEA1EB82-6984-8D89-654A-FBD338D71E88}"/>
              </a:ext>
            </a:extLst>
          </p:cNvPr>
          <p:cNvSpPr>
            <a:spLocks noGrp="1"/>
          </p:cNvSpPr>
          <p:nvPr>
            <p:ph idx="1"/>
          </p:nvPr>
        </p:nvSpPr>
        <p:spPr>
          <a:xfrm>
            <a:off x="762000" y="1844565"/>
            <a:ext cx="5334000" cy="3810001"/>
          </a:xfrm>
        </p:spPr>
        <p:txBody>
          <a:bodyPr>
            <a:normAutofit/>
          </a:bodyPr>
          <a:lstStyle/>
          <a:p>
            <a:pPr algn="just"/>
            <a:r>
              <a:rPr lang="es-MX" sz="2200" b="1" i="0" dirty="0">
                <a:effectLst/>
                <a:latin typeface="Arial" panose="020B0604020202020204" pitchFamily="34" charset="0"/>
              </a:rPr>
              <a:t>POR ESTE MOTIVO ESTIMADA MINISTRA YASMIN ESQUIVEL, LE HACEMOS LA ATENTA INVITACIÓN PARA QUE ABANDERE ESTOS PROYECTOS DE FORMA SORORA YA QUE SU PRESENCIA DARÁ GRAN PRESTIGIO E IMPORTANCIA A LOS MISMOS.</a:t>
            </a:r>
          </a:p>
          <a:p>
            <a:pPr algn="just"/>
            <a:endParaRPr lang="es-MX" sz="2200" b="0" i="0" dirty="0">
              <a:effectLst/>
              <a:latin typeface="Arial" panose="020B0604020202020204" pitchFamily="34" charset="0"/>
            </a:endParaRPr>
          </a:p>
        </p:txBody>
      </p:sp>
    </p:spTree>
    <p:extLst>
      <p:ext uri="{BB962C8B-B14F-4D97-AF65-F5344CB8AC3E}">
        <p14:creationId xmlns:p14="http://schemas.microsoft.com/office/powerpoint/2010/main" val="335582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351" name="Rectangle 1435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MBH - Equidad de género y arte: motor de cambio">
            <a:extLst>
              <a:ext uri="{FF2B5EF4-FFF2-40B4-BE49-F238E27FC236}">
                <a16:creationId xmlns:a16="http://schemas.microsoft.com/office/drawing/2014/main" id="{E0FD9894-8150-D256-CEE2-DC1DAAC66D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58" b="3"/>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14352" name="Freeform: Shape 14351">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CD2F2E42-1462-47D6-EE45-984E71269768}"/>
              </a:ext>
            </a:extLst>
          </p:cNvPr>
          <p:cNvSpPr>
            <a:spLocks noGrp="1"/>
          </p:cNvSpPr>
          <p:nvPr>
            <p:ph idx="1"/>
          </p:nvPr>
        </p:nvSpPr>
        <p:spPr>
          <a:xfrm>
            <a:off x="762000" y="2286000"/>
            <a:ext cx="5334000" cy="3810001"/>
          </a:xfrm>
        </p:spPr>
        <p:txBody>
          <a:bodyPr>
            <a:normAutofit/>
          </a:bodyPr>
          <a:lstStyle/>
          <a:p>
            <a:pPr algn="just"/>
            <a:r>
              <a:rPr lang="es-MX" sz="2400" dirty="0">
                <a:latin typeface="Arial" panose="020B0604020202020204" pitchFamily="34" charset="0"/>
                <a:cs typeface="Arial" panose="020B0604020202020204" pitchFamily="34" charset="0"/>
              </a:rPr>
              <a:t>Se llevará a cabo una exposición de pinturas con motivo </a:t>
            </a:r>
            <a:r>
              <a:rPr lang="es-MX" sz="2400" b="1" dirty="0">
                <a:latin typeface="Arial" panose="020B0604020202020204" pitchFamily="34" charset="0"/>
                <a:cs typeface="Arial" panose="020B0604020202020204" pitchFamily="34" charset="0"/>
              </a:rPr>
              <a:t>LA MUJER HACIA LA IGUALDAD</a:t>
            </a:r>
            <a:r>
              <a:rPr lang="es-MX" sz="2400" dirty="0">
                <a:latin typeface="Arial" panose="020B0604020202020204" pitchFamily="34" charset="0"/>
                <a:cs typeface="Arial" panose="020B0604020202020204" pitchFamily="34" charset="0"/>
              </a:rPr>
              <a:t> en la Ciudad de México por una pintora mexicana de reconocido prestigio.</a:t>
            </a:r>
          </a:p>
        </p:txBody>
      </p:sp>
      <p:sp>
        <p:nvSpPr>
          <p:cNvPr id="2" name="Title 1">
            <a:extLst>
              <a:ext uri="{FF2B5EF4-FFF2-40B4-BE49-F238E27FC236}">
                <a16:creationId xmlns:a16="http://schemas.microsoft.com/office/drawing/2014/main" id="{08F75CE2-6C21-AF3F-FB88-9AA40FDFA9AF}"/>
              </a:ext>
            </a:extLst>
          </p:cNvPr>
          <p:cNvSpPr>
            <a:spLocks noGrp="1"/>
          </p:cNvSpPr>
          <p:nvPr>
            <p:ph type="title"/>
          </p:nvPr>
        </p:nvSpPr>
        <p:spPr>
          <a:xfrm>
            <a:off x="762000" y="762000"/>
            <a:ext cx="5334000" cy="1524000"/>
          </a:xfrm>
        </p:spPr>
        <p:txBody>
          <a:bodyPr>
            <a:normAutofit/>
          </a:bodyPr>
          <a:lstStyle/>
          <a:p>
            <a:pPr algn="ctr"/>
            <a:r>
              <a:rPr lang="en-US" sz="4000" b="1" dirty="0">
                <a:latin typeface="Arial" panose="020B0604020202020204" pitchFamily="34" charset="0"/>
                <a:cs typeface="Arial" panose="020B0604020202020204" pitchFamily="34" charset="0"/>
              </a:rPr>
              <a:t>Abril</a:t>
            </a:r>
            <a:endParaRPr lang="es-MX"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43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24" name="Freeform: Shape 13323">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326" name="Freeform: Shape 13325">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323" name="Freeform: Shape 13322">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3325" name="Rectangle 13324">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5B730B2-9D93-F330-310A-8A9D3CCAE1D0}"/>
              </a:ext>
            </a:extLst>
          </p:cNvPr>
          <p:cNvSpPr>
            <a:spLocks noGrp="1"/>
          </p:cNvSpPr>
          <p:nvPr>
            <p:ph type="title"/>
          </p:nvPr>
        </p:nvSpPr>
        <p:spPr>
          <a:xfrm>
            <a:off x="6858000" y="753765"/>
            <a:ext cx="4572000" cy="1303635"/>
          </a:xfrm>
        </p:spPr>
        <p:txBody>
          <a:bodyPr vert="horz" lIns="91440" tIns="45720" rIns="91440" bIns="45720" rtlCol="0" anchor="b">
            <a:normAutofit/>
          </a:bodyPr>
          <a:lstStyle/>
          <a:p>
            <a:pPr algn="ctr"/>
            <a:r>
              <a:rPr lang="en-US" sz="4000" b="1" kern="1200" dirty="0">
                <a:solidFill>
                  <a:schemeClr val="tx1"/>
                </a:solidFill>
                <a:latin typeface="Arial" panose="020B0604020202020204" pitchFamily="34" charset="0"/>
                <a:cs typeface="Arial" panose="020B0604020202020204" pitchFamily="34" charset="0"/>
              </a:rPr>
              <a:t>Mayo</a:t>
            </a:r>
          </a:p>
        </p:txBody>
      </p:sp>
      <p:sp>
        <p:nvSpPr>
          <p:cNvPr id="3" name="Content Placeholder 2">
            <a:extLst>
              <a:ext uri="{FF2B5EF4-FFF2-40B4-BE49-F238E27FC236}">
                <a16:creationId xmlns:a16="http://schemas.microsoft.com/office/drawing/2014/main" id="{6C948B81-A3DA-D92E-463A-F3298CACBAE2}"/>
              </a:ext>
            </a:extLst>
          </p:cNvPr>
          <p:cNvSpPr>
            <a:spLocks noGrp="1"/>
          </p:cNvSpPr>
          <p:nvPr>
            <p:ph idx="1"/>
          </p:nvPr>
        </p:nvSpPr>
        <p:spPr>
          <a:xfrm>
            <a:off x="6858000" y="2667000"/>
            <a:ext cx="4571999" cy="3361256"/>
          </a:xfrm>
        </p:spPr>
        <p:txBody>
          <a:bodyPr vert="horz" lIns="91440" tIns="45720" rIns="91440" bIns="45720" rtlCol="0">
            <a:normAutofit/>
          </a:bodyPr>
          <a:lstStyle/>
          <a:p>
            <a:pPr algn="just"/>
            <a:r>
              <a:rPr lang="en-US" sz="2400" kern="1200" dirty="0">
                <a:solidFill>
                  <a:schemeClr val="tx2">
                    <a:alpha val="70000"/>
                  </a:schemeClr>
                </a:solidFill>
                <a:latin typeface="Arial" panose="020B0604020202020204" pitchFamily="34" charset="0"/>
                <a:cs typeface="Arial" panose="020B0604020202020204" pitchFamily="34" charset="0"/>
              </a:rPr>
              <a:t> Se </a:t>
            </a:r>
            <a:r>
              <a:rPr lang="en-US" sz="2400" kern="1200" dirty="0" err="1">
                <a:solidFill>
                  <a:schemeClr val="tx2">
                    <a:alpha val="70000"/>
                  </a:schemeClr>
                </a:solidFill>
                <a:latin typeface="Arial" panose="020B0604020202020204" pitchFamily="34" charset="0"/>
                <a:cs typeface="Arial" panose="020B0604020202020204" pitchFamily="34" charset="0"/>
              </a:rPr>
              <a:t>impartirá</a:t>
            </a:r>
            <a:r>
              <a:rPr lang="en-US" sz="2400" kern="1200" dirty="0">
                <a:solidFill>
                  <a:schemeClr val="tx2">
                    <a:alpha val="70000"/>
                  </a:schemeClr>
                </a:solidFill>
                <a:latin typeface="Arial" panose="020B0604020202020204" pitchFamily="34" charset="0"/>
                <a:cs typeface="Arial" panose="020B0604020202020204" pitchFamily="34" charset="0"/>
              </a:rPr>
              <a:t> </a:t>
            </a:r>
            <a:r>
              <a:rPr lang="en-US" sz="2400" kern="1200" dirty="0" err="1">
                <a:solidFill>
                  <a:schemeClr val="tx2">
                    <a:alpha val="70000"/>
                  </a:schemeClr>
                </a:solidFill>
                <a:latin typeface="Arial" panose="020B0604020202020204" pitchFamily="34" charset="0"/>
                <a:cs typeface="Arial" panose="020B0604020202020204" pitchFamily="34" charset="0"/>
              </a:rPr>
              <a:t>virtualmente</a:t>
            </a:r>
            <a:r>
              <a:rPr lang="en-US" sz="2400" kern="1200" dirty="0">
                <a:solidFill>
                  <a:schemeClr val="tx2">
                    <a:alpha val="70000"/>
                  </a:schemeClr>
                </a:solidFill>
                <a:latin typeface="Arial" panose="020B0604020202020204" pitchFamily="34" charset="0"/>
                <a:cs typeface="Arial" panose="020B0604020202020204" pitchFamily="34" charset="0"/>
              </a:rPr>
              <a:t> la </a:t>
            </a:r>
            <a:r>
              <a:rPr lang="en-US" sz="2400" kern="1200" dirty="0" err="1">
                <a:solidFill>
                  <a:schemeClr val="tx2">
                    <a:alpha val="70000"/>
                  </a:schemeClr>
                </a:solidFill>
                <a:latin typeface="Arial" panose="020B0604020202020204" pitchFamily="34" charset="0"/>
                <a:cs typeface="Arial" panose="020B0604020202020204" pitchFamily="34" charset="0"/>
              </a:rPr>
              <a:t>conferencia</a:t>
            </a:r>
            <a:r>
              <a:rPr lang="en-US" sz="2400" kern="1200" dirty="0">
                <a:solidFill>
                  <a:schemeClr val="tx2">
                    <a:alpha val="70000"/>
                  </a:schemeClr>
                </a:solidFill>
                <a:latin typeface="Arial" panose="020B0604020202020204" pitchFamily="34" charset="0"/>
                <a:cs typeface="Arial" panose="020B0604020202020204" pitchFamily="34" charset="0"/>
              </a:rPr>
              <a:t> </a:t>
            </a:r>
            <a:r>
              <a:rPr lang="en-US" sz="2400" b="1" kern="1200" dirty="0" err="1">
                <a:solidFill>
                  <a:schemeClr val="tx2">
                    <a:alpha val="70000"/>
                  </a:schemeClr>
                </a:solidFill>
                <a:latin typeface="Arial" panose="020B0604020202020204" pitchFamily="34" charset="0"/>
                <a:cs typeface="Arial" panose="020B0604020202020204" pitchFamily="34" charset="0"/>
              </a:rPr>
              <a:t>Violencia</a:t>
            </a:r>
            <a:r>
              <a:rPr lang="en-US" sz="2400" b="1" kern="1200" dirty="0">
                <a:solidFill>
                  <a:schemeClr val="tx2">
                    <a:alpha val="70000"/>
                  </a:schemeClr>
                </a:solidFill>
                <a:latin typeface="Arial" panose="020B0604020202020204" pitchFamily="34" charset="0"/>
                <a:cs typeface="Arial" panose="020B0604020202020204" pitchFamily="34" charset="0"/>
              </a:rPr>
              <a:t> Laboral y </a:t>
            </a:r>
            <a:r>
              <a:rPr lang="en-US" sz="2400" b="1" kern="1200" dirty="0" err="1">
                <a:solidFill>
                  <a:schemeClr val="tx2">
                    <a:alpha val="70000"/>
                  </a:schemeClr>
                </a:solidFill>
                <a:latin typeface="Arial" panose="020B0604020202020204" pitchFamily="34" charset="0"/>
                <a:cs typeface="Arial" panose="020B0604020202020204" pitchFamily="34" charset="0"/>
              </a:rPr>
              <a:t>Acoso</a:t>
            </a:r>
            <a:r>
              <a:rPr lang="en-US" sz="2400" b="1" kern="1200" dirty="0">
                <a:solidFill>
                  <a:schemeClr val="tx2">
                    <a:alpha val="70000"/>
                  </a:schemeClr>
                </a:solidFill>
                <a:latin typeface="Arial" panose="020B0604020202020204" pitchFamily="34" charset="0"/>
                <a:cs typeface="Arial" panose="020B0604020202020204" pitchFamily="34" charset="0"/>
              </a:rPr>
              <a:t>.</a:t>
            </a:r>
          </a:p>
          <a:p>
            <a:pPr algn="just"/>
            <a:r>
              <a:rPr lang="en-US" sz="2400" dirty="0">
                <a:solidFill>
                  <a:schemeClr val="tx2">
                    <a:alpha val="70000"/>
                  </a:schemeClr>
                </a:solidFill>
                <a:latin typeface="Arial" panose="020B0604020202020204" pitchFamily="34" charset="0"/>
                <a:cs typeface="Arial" panose="020B0604020202020204" pitchFamily="34" charset="0"/>
              </a:rPr>
              <a:t>Se </a:t>
            </a:r>
            <a:r>
              <a:rPr lang="en-US" sz="2400" dirty="0" err="1">
                <a:solidFill>
                  <a:schemeClr val="tx2">
                    <a:alpha val="70000"/>
                  </a:schemeClr>
                </a:solidFill>
                <a:latin typeface="Arial" panose="020B0604020202020204" pitchFamily="34" charset="0"/>
                <a:cs typeface="Arial" panose="020B0604020202020204" pitchFamily="34" charset="0"/>
              </a:rPr>
              <a:t>invitarán</a:t>
            </a:r>
            <a:r>
              <a:rPr lang="en-US" sz="2400" dirty="0">
                <a:solidFill>
                  <a:schemeClr val="tx2">
                    <a:alpha val="70000"/>
                  </a:schemeClr>
                </a:solidFill>
                <a:latin typeface="Arial" panose="020B0604020202020204" pitchFamily="34" charset="0"/>
                <a:cs typeface="Arial" panose="020B0604020202020204" pitchFamily="34" charset="0"/>
              </a:rPr>
              <a:t> a las </a:t>
            </a:r>
            <a:r>
              <a:rPr lang="en-US" sz="2400" dirty="0" err="1">
                <a:solidFill>
                  <a:schemeClr val="tx2">
                    <a:alpha val="70000"/>
                  </a:schemeClr>
                </a:solidFill>
                <a:latin typeface="Arial" panose="020B0604020202020204" pitchFamily="34" charset="0"/>
                <a:cs typeface="Arial" panose="020B0604020202020204" pitchFamily="34" charset="0"/>
              </a:rPr>
              <a:t>Presidentas</a:t>
            </a:r>
            <a:r>
              <a:rPr lang="en-US" sz="2400" dirty="0">
                <a:solidFill>
                  <a:schemeClr val="tx2">
                    <a:alpha val="70000"/>
                  </a:schemeClr>
                </a:solidFill>
                <a:latin typeface="Arial" panose="020B0604020202020204" pitchFamily="34" charset="0"/>
                <a:cs typeface="Arial" panose="020B0604020202020204" pitchFamily="34" charset="0"/>
              </a:rPr>
              <a:t> de </a:t>
            </a:r>
            <a:r>
              <a:rPr lang="en-US" sz="2400" dirty="0" err="1">
                <a:solidFill>
                  <a:schemeClr val="tx2">
                    <a:alpha val="70000"/>
                  </a:schemeClr>
                </a:solidFill>
                <a:latin typeface="Arial" panose="020B0604020202020204" pitchFamily="34" charset="0"/>
                <a:cs typeface="Arial" panose="020B0604020202020204" pitchFamily="34" charset="0"/>
              </a:rPr>
              <a:t>Tribunales</a:t>
            </a:r>
            <a:r>
              <a:rPr lang="en-US" sz="2400" dirty="0">
                <a:solidFill>
                  <a:schemeClr val="tx2">
                    <a:alpha val="70000"/>
                  </a:schemeClr>
                </a:solidFill>
                <a:latin typeface="Arial" panose="020B0604020202020204" pitchFamily="34" charset="0"/>
                <a:cs typeface="Arial" panose="020B0604020202020204" pitchFamily="34" charset="0"/>
              </a:rPr>
              <a:t> </a:t>
            </a:r>
            <a:r>
              <a:rPr lang="en-US" sz="2400" dirty="0" err="1">
                <a:solidFill>
                  <a:schemeClr val="tx2">
                    <a:alpha val="70000"/>
                  </a:schemeClr>
                </a:solidFill>
                <a:latin typeface="Arial" panose="020B0604020202020204" pitchFamily="34" charset="0"/>
                <a:cs typeface="Arial" panose="020B0604020202020204" pitchFamily="34" charset="0"/>
              </a:rPr>
              <a:t>Administrativos</a:t>
            </a:r>
            <a:r>
              <a:rPr lang="en-US" sz="2400" dirty="0">
                <a:solidFill>
                  <a:schemeClr val="tx2">
                    <a:alpha val="70000"/>
                  </a:schemeClr>
                </a:solidFill>
                <a:latin typeface="Arial" panose="020B0604020202020204" pitchFamily="34" charset="0"/>
                <a:cs typeface="Arial" panose="020B0604020202020204" pitchFamily="34" charset="0"/>
              </a:rPr>
              <a:t>.</a:t>
            </a:r>
            <a:endParaRPr lang="en-US" sz="2400" kern="1200" dirty="0">
              <a:solidFill>
                <a:schemeClr val="tx2">
                  <a:alpha val="70000"/>
                </a:schemeClr>
              </a:solidFill>
              <a:latin typeface="Arial" panose="020B0604020202020204" pitchFamily="34" charset="0"/>
              <a:cs typeface="Arial" panose="020B0604020202020204" pitchFamily="34" charset="0"/>
            </a:endParaRPr>
          </a:p>
        </p:txBody>
      </p:sp>
      <p:pic>
        <p:nvPicPr>
          <p:cNvPr id="13314" name="Picture 2" descr="Abogados De Hostigamiento Laboral Grupo MedLegal®, 40% OFF">
            <a:extLst>
              <a:ext uri="{FF2B5EF4-FFF2-40B4-BE49-F238E27FC236}">
                <a16:creationId xmlns:a16="http://schemas.microsoft.com/office/drawing/2014/main" id="{A7678506-37E2-3A2C-2F2B-CB3926A0C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83" t="69" r="-125" b="-65"/>
          <a:stretch/>
        </p:blipFill>
        <p:spPr bwMode="auto">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extLst>
            <a:ext uri="{909E8E84-426E-40DD-AFC4-6F175D3DCCD1}">
              <a14:hiddenFill xmlns:a14="http://schemas.microsoft.com/office/drawing/2010/main">
                <a:solidFill>
                  <a:srgbClr val="FFFFFF"/>
                </a:solidFill>
              </a14:hiddenFill>
            </a:ext>
          </a:extLst>
        </p:spPr>
      </p:pic>
      <p:sp>
        <p:nvSpPr>
          <p:cNvPr id="13327" name="Freeform: Shape 13326">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32109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pa Estado De México - Gráficos vectoriales gratis en Pixabay - Pixabay">
            <a:extLst>
              <a:ext uri="{FF2B5EF4-FFF2-40B4-BE49-F238E27FC236}">
                <a16:creationId xmlns:a16="http://schemas.microsoft.com/office/drawing/2014/main" id="{5877E90A-401B-F289-5A61-70D3DBF7E343}"/>
              </a:ext>
            </a:extLst>
          </p:cNvPr>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16940" t="1" r="4" b="-24146"/>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2057" name="Freeform: Shape 2056">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7C1AFF7-CEB3-BB04-01F9-F2524EB0A740}"/>
              </a:ext>
            </a:extLst>
          </p:cNvPr>
          <p:cNvSpPr>
            <a:spLocks noGrp="1"/>
          </p:cNvSpPr>
          <p:nvPr>
            <p:ph idx="1"/>
          </p:nvPr>
        </p:nvSpPr>
        <p:spPr>
          <a:xfrm>
            <a:off x="762000" y="2286000"/>
            <a:ext cx="5334000" cy="3810001"/>
          </a:xfrm>
        </p:spPr>
        <p:txBody>
          <a:bodyPr>
            <a:normAutofit/>
          </a:bodyPr>
          <a:lstStyle/>
          <a:p>
            <a:pPr algn="just">
              <a:lnSpc>
                <a:spcPct val="115000"/>
              </a:lnSpc>
            </a:pPr>
            <a:r>
              <a:rPr lang="es-MX" sz="2000" dirty="0">
                <a:latin typeface="Arial" panose="020B0604020202020204" pitchFamily="34" charset="0"/>
                <a:cs typeface="Arial" panose="020B0604020202020204" pitchFamily="34" charset="0"/>
              </a:rPr>
              <a:t>Se presentará la iniciativa a reformas a los artículos </a:t>
            </a:r>
            <a:r>
              <a:rPr lang="es-MX" sz="2000" b="1" dirty="0">
                <a:latin typeface="Arial" panose="020B0604020202020204" pitchFamily="34" charset="0"/>
                <a:cs typeface="Arial" panose="020B0604020202020204" pitchFamily="34" charset="0"/>
              </a:rPr>
              <a:t>60 y 82 de la Ley de Responsabilidades de los Servidores Públicos del Estado de México  y 269 del Código Penal </a:t>
            </a:r>
            <a:r>
              <a:rPr lang="es-MX" sz="2000" dirty="0">
                <a:latin typeface="Arial" panose="020B0604020202020204" pitchFamily="34" charset="0"/>
                <a:cs typeface="Arial" panose="020B0604020202020204" pitchFamily="34" charset="0"/>
              </a:rPr>
              <a:t>de la propia entidad federativa. </a:t>
            </a:r>
          </a:p>
          <a:p>
            <a:pPr algn="just">
              <a:lnSpc>
                <a:spcPct val="115000"/>
              </a:lnSpc>
            </a:pPr>
            <a:r>
              <a:rPr lang="es-MX" sz="2000" b="1" dirty="0">
                <a:latin typeface="Arial" panose="020B0604020202020204" pitchFamily="34" charset="0"/>
                <a:cs typeface="Arial" panose="020B0604020202020204" pitchFamily="34" charset="0"/>
              </a:rPr>
              <a:t>Excelente proyecto que coloca a la vanguardia a la legislación estatal en protección contra la violencia y hostigamiento sexual. </a:t>
            </a:r>
          </a:p>
        </p:txBody>
      </p:sp>
      <p:sp>
        <p:nvSpPr>
          <p:cNvPr id="2" name="Title 1">
            <a:extLst>
              <a:ext uri="{FF2B5EF4-FFF2-40B4-BE49-F238E27FC236}">
                <a16:creationId xmlns:a16="http://schemas.microsoft.com/office/drawing/2014/main" id="{C8404CA4-9C38-2CBE-8397-516B89EDFA3B}"/>
              </a:ext>
            </a:extLst>
          </p:cNvPr>
          <p:cNvSpPr>
            <a:spLocks noGrp="1"/>
          </p:cNvSpPr>
          <p:nvPr>
            <p:ph type="title"/>
          </p:nvPr>
        </p:nvSpPr>
        <p:spPr>
          <a:xfrm>
            <a:off x="762000" y="762000"/>
            <a:ext cx="5334000" cy="1524000"/>
          </a:xfrm>
        </p:spPr>
        <p:txBody>
          <a:bodyPr>
            <a:normAutofit/>
          </a:bodyPr>
          <a:lstStyle/>
          <a:p>
            <a:pPr algn="ctr"/>
            <a:r>
              <a:rPr lang="en-US" sz="4000" b="1" dirty="0">
                <a:latin typeface="Arial" panose="020B0604020202020204" pitchFamily="34" charset="0"/>
                <a:cs typeface="Arial" panose="020B0604020202020204" pitchFamily="34" charset="0"/>
              </a:rPr>
              <a:t>Junio</a:t>
            </a:r>
            <a:endParaRPr lang="es-MX"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29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Debemos acortar la desigualdad de género y alcanzar la igualdad sustantiva:  Mónica Soto Fregoso – Rosy Ramales">
            <a:extLst>
              <a:ext uri="{FF2B5EF4-FFF2-40B4-BE49-F238E27FC236}">
                <a16:creationId xmlns:a16="http://schemas.microsoft.com/office/drawing/2014/main" id="{61355458-2956-DDF3-1AB5-8C408FA7F3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29" t="1" r="16587" b="-5920"/>
          <a:stretch/>
        </p:blipFill>
        <p:spPr bwMode="auto">
          <a:xfrm>
            <a:off x="-81643"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CBBA4992-BDB7-1A21-8DD0-5E28C3F2FB0B}"/>
              </a:ext>
            </a:extLst>
          </p:cNvPr>
          <p:cNvSpPr>
            <a:spLocks noGrp="1"/>
          </p:cNvSpPr>
          <p:nvPr>
            <p:ph idx="1"/>
          </p:nvPr>
        </p:nvSpPr>
        <p:spPr>
          <a:xfrm>
            <a:off x="6096000" y="2286000"/>
            <a:ext cx="5334000" cy="3810001"/>
          </a:xfrm>
        </p:spPr>
        <p:txBody>
          <a:bodyPr>
            <a:normAutofit/>
          </a:bodyPr>
          <a:lstStyle/>
          <a:p>
            <a:pPr algn="just"/>
            <a:r>
              <a:rPr lang="es-MX" sz="2400" dirty="0"/>
              <a:t>Con motivo del día del padre, se realizará un panel de magistrados presidentes de Tribunales Administrativos con la presentación de avances en acciones afirmativas en sus Tribunales para lograr la igualdad sustantiva.</a:t>
            </a:r>
          </a:p>
        </p:txBody>
      </p:sp>
      <p:sp>
        <p:nvSpPr>
          <p:cNvPr id="2" name="Title 1">
            <a:extLst>
              <a:ext uri="{FF2B5EF4-FFF2-40B4-BE49-F238E27FC236}">
                <a16:creationId xmlns:a16="http://schemas.microsoft.com/office/drawing/2014/main" id="{11CB9C59-9802-915C-28BB-AC3A28DE56E0}"/>
              </a:ext>
            </a:extLst>
          </p:cNvPr>
          <p:cNvSpPr>
            <a:spLocks noGrp="1"/>
          </p:cNvSpPr>
          <p:nvPr>
            <p:ph type="title"/>
          </p:nvPr>
        </p:nvSpPr>
        <p:spPr>
          <a:xfrm>
            <a:off x="6096000" y="762000"/>
            <a:ext cx="5334000" cy="1524000"/>
          </a:xfrm>
        </p:spPr>
        <p:txBody>
          <a:bodyPr>
            <a:normAutofit/>
          </a:bodyPr>
          <a:lstStyle/>
          <a:p>
            <a:pPr algn="ctr"/>
            <a:r>
              <a:rPr lang="en-US" sz="4000" b="1" dirty="0">
                <a:latin typeface="Arial" panose="020B0604020202020204" pitchFamily="34" charset="0"/>
                <a:cs typeface="Arial" panose="020B0604020202020204" pitchFamily="34" charset="0"/>
              </a:rPr>
              <a:t>Junio</a:t>
            </a:r>
            <a:endParaRPr lang="es-MX"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50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82F4-D688-B3CE-521D-B4BE373A776B}"/>
              </a:ext>
            </a:extLst>
          </p:cNvPr>
          <p:cNvSpPr>
            <a:spLocks noGrp="1"/>
          </p:cNvSpPr>
          <p:nvPr>
            <p:ph type="title"/>
          </p:nvPr>
        </p:nvSpPr>
        <p:spPr>
          <a:xfrm>
            <a:off x="762000" y="293858"/>
            <a:ext cx="10668000" cy="1524000"/>
          </a:xfrm>
        </p:spPr>
        <p:txBody>
          <a:bodyPr/>
          <a:lstStyle/>
          <a:p>
            <a:r>
              <a:rPr lang="en-US" dirty="0" err="1"/>
              <a:t>Introducción</a:t>
            </a:r>
            <a:endParaRPr lang="es-MX" dirty="0"/>
          </a:p>
        </p:txBody>
      </p:sp>
      <p:pic>
        <p:nvPicPr>
          <p:cNvPr id="5" name="Picture 4">
            <a:extLst>
              <a:ext uri="{FF2B5EF4-FFF2-40B4-BE49-F238E27FC236}">
                <a16:creationId xmlns:a16="http://schemas.microsoft.com/office/drawing/2014/main" id="{3CA16151-A0D9-9794-8407-CF0E273A9723}"/>
              </a:ext>
            </a:extLst>
          </p:cNvPr>
          <p:cNvPicPr>
            <a:picLocks noChangeAspect="1"/>
          </p:cNvPicPr>
          <p:nvPr/>
        </p:nvPicPr>
        <p:blipFill>
          <a:blip r:embed="rId2"/>
          <a:stretch>
            <a:fillRect/>
          </a:stretch>
        </p:blipFill>
        <p:spPr>
          <a:xfrm>
            <a:off x="0" y="638968"/>
            <a:ext cx="890656" cy="1676528"/>
          </a:xfrm>
          <a:prstGeom prst="rect">
            <a:avLst/>
          </a:prstGeom>
        </p:spPr>
      </p:pic>
      <p:sp>
        <p:nvSpPr>
          <p:cNvPr id="3" name="Content Placeholder 2">
            <a:extLst>
              <a:ext uri="{FF2B5EF4-FFF2-40B4-BE49-F238E27FC236}">
                <a16:creationId xmlns:a16="http://schemas.microsoft.com/office/drawing/2014/main" id="{9A61619A-F562-B7E4-24EF-AD3D0957C38E}"/>
              </a:ext>
            </a:extLst>
          </p:cNvPr>
          <p:cNvSpPr>
            <a:spLocks noGrp="1"/>
          </p:cNvSpPr>
          <p:nvPr>
            <p:ph idx="1"/>
          </p:nvPr>
        </p:nvSpPr>
        <p:spPr>
          <a:xfrm>
            <a:off x="445327" y="1624379"/>
            <a:ext cx="11309137" cy="3818083"/>
          </a:xfrm>
        </p:spPr>
        <p:txBody>
          <a:bodyPr>
            <a:normAutofit/>
          </a:bodyPr>
          <a:lstStyle/>
          <a:p>
            <a:pPr algn="just"/>
            <a:r>
              <a:rPr lang="es-MX" sz="2000" b="0" i="0" dirty="0">
                <a:solidFill>
                  <a:schemeClr val="tx1"/>
                </a:solidFill>
                <a:effectLst/>
                <a:latin typeface="Arial" panose="020B0604020202020204" pitchFamily="34" charset="0"/>
              </a:rPr>
              <a:t>La Comisión de Igualdad de Género de la Asociación de Magistradas y Magistrados de Tribunales de Justicia Administrativa A.C. en compromiso con el derecho fundamental a la igualdad de género que prevén los artículos 1 y 4 de la Constitución Política de los Estados Unidos  Mexicanos y la firme convicción de  responder a los objetivos del Pacto por la Justicia de Género y al programa que este Comité de Seguimiento Evaluación y Rendición de Cuentas del referido Pacto por la igualdad sustantiva, presenta para este primer semestre de 2024:</a:t>
            </a:r>
            <a:endParaRPr lang="es-MX" sz="2000" dirty="0">
              <a:solidFill>
                <a:schemeClr val="tx1"/>
              </a:solidFill>
            </a:endParaRPr>
          </a:p>
        </p:txBody>
      </p:sp>
      <p:pic>
        <p:nvPicPr>
          <p:cNvPr id="2058" name="Picture 10" descr="Lanzan el Pacto Nacional por una Justicia Abierta con Perspectiva de Género  | Foro Jurídico">
            <a:extLst>
              <a:ext uri="{FF2B5EF4-FFF2-40B4-BE49-F238E27FC236}">
                <a16:creationId xmlns:a16="http://schemas.microsoft.com/office/drawing/2014/main" id="{A6C9E434-B9C1-1D1C-41C5-C18873F37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178410"/>
            <a:ext cx="4884591" cy="2679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06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8 consejos para reuniones virtuales efectivas | Galdón">
            <a:extLst>
              <a:ext uri="{FF2B5EF4-FFF2-40B4-BE49-F238E27FC236}">
                <a16:creationId xmlns:a16="http://schemas.microsoft.com/office/drawing/2014/main" id="{5C05EE8C-170C-9AEB-2B4C-5BF46B35C8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96" r="18947" b="-1"/>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3081" name="Freeform: Shape 3080">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35F72605-D847-B4B1-CF23-7D5C078B6AF8}"/>
              </a:ext>
            </a:extLst>
          </p:cNvPr>
          <p:cNvSpPr>
            <a:spLocks noGrp="1"/>
          </p:cNvSpPr>
          <p:nvPr>
            <p:ph idx="1"/>
          </p:nvPr>
        </p:nvSpPr>
        <p:spPr>
          <a:xfrm>
            <a:off x="762000" y="1430594"/>
            <a:ext cx="5334000" cy="4665407"/>
          </a:xfrm>
        </p:spPr>
        <p:txBody>
          <a:bodyPr>
            <a:normAutofit/>
          </a:bodyPr>
          <a:lstStyle/>
          <a:p>
            <a:pPr algn="just">
              <a:lnSpc>
                <a:spcPct val="115000"/>
              </a:lnSpc>
            </a:pPr>
            <a:r>
              <a:rPr lang="es-MX" sz="2000" i="0" dirty="0">
                <a:effectLst/>
                <a:latin typeface="Arial" panose="020B0604020202020204" pitchFamily="34" charset="0"/>
              </a:rPr>
              <a:t>Desde que la Comisión </a:t>
            </a:r>
            <a:r>
              <a:rPr lang="es-MX" sz="2000" dirty="0">
                <a:latin typeface="Arial" panose="020B0604020202020204" pitchFamily="34" charset="0"/>
              </a:rPr>
              <a:t>de Igualdad de Género se</a:t>
            </a:r>
            <a:r>
              <a:rPr lang="es-MX" sz="2000" i="0" dirty="0">
                <a:effectLst/>
                <a:latin typeface="Arial" panose="020B0604020202020204" pitchFamily="34" charset="0"/>
              </a:rPr>
              <a:t> conformó o </a:t>
            </a:r>
            <a:r>
              <a:rPr lang="es-MX" sz="2000" dirty="0">
                <a:latin typeface="Arial" panose="020B0604020202020204" pitchFamily="34" charset="0"/>
              </a:rPr>
              <a:t>fueron ratificados</a:t>
            </a:r>
            <a:r>
              <a:rPr lang="es-MX" sz="2000" i="0" dirty="0">
                <a:effectLst/>
                <a:latin typeface="Arial" panose="020B0604020202020204" pitchFamily="34" charset="0"/>
              </a:rPr>
              <a:t> la mayoría de </a:t>
            </a:r>
            <a:r>
              <a:rPr lang="es-MX" sz="2000" dirty="0">
                <a:latin typeface="Arial" panose="020B0604020202020204" pitchFamily="34" charset="0"/>
              </a:rPr>
              <a:t>sus</a:t>
            </a:r>
            <a:r>
              <a:rPr lang="es-MX" sz="2000" i="0" dirty="0">
                <a:effectLst/>
                <a:latin typeface="Arial" panose="020B0604020202020204" pitchFamily="34" charset="0"/>
              </a:rPr>
              <a:t> integrantes en octubre del año pasado, con motivo del cambio de Comité Directivo de la Asociación, se han reunido mensualmente sus integrantes de manera virtual y presencial cada cuatro meses en la Ciudad de México, y las próximas reuniones serán en el Estado de México y en los </a:t>
            </a:r>
            <a:r>
              <a:rPr lang="es-MX" sz="2000" dirty="0">
                <a:latin typeface="Arial" panose="020B0604020202020204" pitchFamily="34" charset="0"/>
              </a:rPr>
              <a:t>e</a:t>
            </a:r>
            <a:r>
              <a:rPr lang="es-MX" sz="2000" i="0" dirty="0">
                <a:effectLst/>
                <a:latin typeface="Arial" panose="020B0604020202020204" pitchFamily="34" charset="0"/>
              </a:rPr>
              <a:t>stados de Hidalgo, Guerrero y Jalisco, a fin de realizar y llevar a cabo acciones afirmativas por la igualdad.</a:t>
            </a:r>
            <a:endParaRPr lang="es-MX" sz="2000" dirty="0"/>
          </a:p>
        </p:txBody>
      </p:sp>
    </p:spTree>
    <p:extLst>
      <p:ext uri="{BB962C8B-B14F-4D97-AF65-F5344CB8AC3E}">
        <p14:creationId xmlns:p14="http://schemas.microsoft.com/office/powerpoint/2010/main" val="412068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oncepto de comunicación de chat de redes sociales en mensajeros. | Vector  Premium">
            <a:extLst>
              <a:ext uri="{FF2B5EF4-FFF2-40B4-BE49-F238E27FC236}">
                <a16:creationId xmlns:a16="http://schemas.microsoft.com/office/drawing/2014/main" id="{F5A8A6C6-2394-BC57-AD2B-0630EC4665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 r="5613" b="3"/>
          <a:stretch/>
        </p:blipFill>
        <p:spPr bwMode="auto">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extLst>
            <a:ext uri="{909E8E84-426E-40DD-AFC4-6F175D3DCCD1}">
              <a14:hiddenFill xmlns:a14="http://schemas.microsoft.com/office/drawing/2010/main">
                <a:solidFill>
                  <a:srgbClr val="FFFFFF"/>
                </a:solidFill>
              </a14:hiddenFill>
            </a:ext>
          </a:extLst>
        </p:spPr>
      </p:pic>
      <p:sp>
        <p:nvSpPr>
          <p:cNvPr id="4105" name="Freeform: Shape 4104">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BB2D0C2-FEB5-CD31-9C51-298A851FBB38}"/>
              </a:ext>
            </a:extLst>
          </p:cNvPr>
          <p:cNvSpPr>
            <a:spLocks noGrp="1"/>
          </p:cNvSpPr>
          <p:nvPr>
            <p:ph idx="1"/>
          </p:nvPr>
        </p:nvSpPr>
        <p:spPr>
          <a:xfrm>
            <a:off x="6487886" y="1408471"/>
            <a:ext cx="5334000" cy="4041058"/>
          </a:xfrm>
        </p:spPr>
        <p:txBody>
          <a:bodyPr>
            <a:normAutofit fontScale="92500" lnSpcReduction="20000"/>
          </a:bodyPr>
          <a:lstStyle/>
          <a:p>
            <a:pPr algn="just"/>
            <a:r>
              <a:rPr lang="es-MX" sz="2400" b="0" i="0" dirty="0">
                <a:effectLst/>
                <a:latin typeface="Arial" panose="020B0604020202020204" pitchFamily="34" charset="0"/>
              </a:rPr>
              <a:t>De igual manera se  han comunicado sus acciones y acuerdos a través del chat que se tiene con los integrantes titulares de las comisiones de Género y Presidentas de Tribunales de Justicia Administrativa. </a:t>
            </a:r>
          </a:p>
          <a:p>
            <a:pPr algn="just"/>
            <a:r>
              <a:rPr lang="es-MX" sz="2400" b="0" i="0" dirty="0">
                <a:effectLst/>
                <a:latin typeface="Arial" panose="020B0604020202020204" pitchFamily="34" charset="0"/>
              </a:rPr>
              <a:t>El Comité de Género tiene su propio chat para que previo a enviar los comunicados al chat general,</a:t>
            </a:r>
            <a:r>
              <a:rPr lang="es-MX" sz="2400" dirty="0">
                <a:latin typeface="Arial" panose="020B0604020202020204" pitchFamily="34" charset="0"/>
              </a:rPr>
              <a:t> se aprueben en éste.</a:t>
            </a:r>
            <a:r>
              <a:rPr lang="es-MX" sz="2400" b="0" i="0" dirty="0">
                <a:effectLst/>
                <a:latin typeface="Arial" panose="020B0604020202020204" pitchFamily="34" charset="0"/>
              </a:rPr>
              <a:t> </a:t>
            </a:r>
            <a:endParaRPr lang="es-MX" sz="2400" dirty="0"/>
          </a:p>
        </p:txBody>
      </p:sp>
    </p:spTree>
    <p:extLst>
      <p:ext uri="{BB962C8B-B14F-4D97-AF65-F5344CB8AC3E}">
        <p14:creationId xmlns:p14="http://schemas.microsoft.com/office/powerpoint/2010/main" val="122307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or qué es importante educar en igualdad y cómo hacerlo | Esneca">
            <a:extLst>
              <a:ext uri="{FF2B5EF4-FFF2-40B4-BE49-F238E27FC236}">
                <a16:creationId xmlns:a16="http://schemas.microsoft.com/office/drawing/2014/main" id="{DD705498-DD5C-4F96-F561-4564B9CD44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45" r="22884"/>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5129" name="Freeform: Shape 5128">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E6704C3F-3D08-20E5-C324-274995C28DCD}"/>
              </a:ext>
            </a:extLst>
          </p:cNvPr>
          <p:cNvSpPr>
            <a:spLocks noGrp="1"/>
          </p:cNvSpPr>
          <p:nvPr>
            <p:ph idx="1"/>
          </p:nvPr>
        </p:nvSpPr>
        <p:spPr>
          <a:xfrm>
            <a:off x="762000" y="2286000"/>
            <a:ext cx="5334000" cy="3810001"/>
          </a:xfrm>
        </p:spPr>
        <p:txBody>
          <a:bodyPr>
            <a:normAutofit/>
          </a:bodyPr>
          <a:lstStyle/>
          <a:p>
            <a:pPr algn="just"/>
            <a:r>
              <a:rPr lang="es-MX" sz="2400" b="0" i="0" dirty="0">
                <a:effectLst/>
                <a:latin typeface="Arial" panose="020B0604020202020204" pitchFamily="34" charset="0"/>
              </a:rPr>
              <a:t>En el mes de octubre de 2023, se r</a:t>
            </a:r>
            <a:r>
              <a:rPr lang="es-MX" sz="2400" b="1" i="0" dirty="0">
                <a:effectLst/>
                <a:latin typeface="Arial" panose="020B0604020202020204" pitchFamily="34" charset="0"/>
              </a:rPr>
              <a:t>eunieron  de forma virtual los integrantes de este Comité a fin aportar ideas para elaborar el Programa de Igualdad de Género 2024 </a:t>
            </a:r>
            <a:r>
              <a:rPr lang="es-MX" sz="2400" b="0" i="0" dirty="0">
                <a:effectLst/>
                <a:latin typeface="Arial" panose="020B0604020202020204" pitchFamily="34" charset="0"/>
              </a:rPr>
              <a:t>para las personas integrantes de la Asociación.</a:t>
            </a:r>
            <a:endParaRPr lang="es-MX" sz="2400" dirty="0"/>
          </a:p>
        </p:txBody>
      </p:sp>
      <p:sp>
        <p:nvSpPr>
          <p:cNvPr id="2" name="Title 1">
            <a:extLst>
              <a:ext uri="{FF2B5EF4-FFF2-40B4-BE49-F238E27FC236}">
                <a16:creationId xmlns:a16="http://schemas.microsoft.com/office/drawing/2014/main" id="{E4297985-843C-A068-35F9-7682587E979F}"/>
              </a:ext>
            </a:extLst>
          </p:cNvPr>
          <p:cNvSpPr>
            <a:spLocks noGrp="1"/>
          </p:cNvSpPr>
          <p:nvPr>
            <p:ph type="title"/>
          </p:nvPr>
        </p:nvSpPr>
        <p:spPr>
          <a:xfrm>
            <a:off x="762000" y="762000"/>
            <a:ext cx="5334000" cy="1524000"/>
          </a:xfrm>
        </p:spPr>
        <p:txBody>
          <a:bodyPr>
            <a:normAutofit/>
          </a:bodyPr>
          <a:lstStyle/>
          <a:p>
            <a:r>
              <a:rPr lang="en-US" sz="4000" dirty="0" err="1">
                <a:latin typeface="Arial" panose="020B0604020202020204" pitchFamily="34" charset="0"/>
                <a:cs typeface="Arial" panose="020B0604020202020204" pitchFamily="34" charset="0"/>
              </a:rPr>
              <a:t>Actividades</a:t>
            </a:r>
            <a:endParaRPr lang="es-MX"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10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nálisis de sentencias">
            <a:extLst>
              <a:ext uri="{FF2B5EF4-FFF2-40B4-BE49-F238E27FC236}">
                <a16:creationId xmlns:a16="http://schemas.microsoft.com/office/drawing/2014/main" id="{F2107FAE-676F-AADF-62FE-FAA49169F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341" r="23573" b="-1"/>
          <a:stretch/>
        </p:blipFill>
        <p:spPr bwMode="auto">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extLst>
            <a:ext uri="{909E8E84-426E-40DD-AFC4-6F175D3DCCD1}">
              <a14:hiddenFill xmlns:a14="http://schemas.microsoft.com/office/drawing/2010/main">
                <a:solidFill>
                  <a:srgbClr val="FFFFFF"/>
                </a:solidFill>
              </a14:hiddenFill>
            </a:ext>
          </a:extLst>
        </p:spPr>
      </p:pic>
      <p:sp>
        <p:nvSpPr>
          <p:cNvPr id="6153" name="Freeform: Shape 6152">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F03BCA66-ADA4-0E68-7C00-A26BDADE730D}"/>
              </a:ext>
            </a:extLst>
          </p:cNvPr>
          <p:cNvSpPr>
            <a:spLocks noGrp="1"/>
          </p:cNvSpPr>
          <p:nvPr>
            <p:ph idx="1"/>
          </p:nvPr>
        </p:nvSpPr>
        <p:spPr>
          <a:xfrm>
            <a:off x="6096000" y="634181"/>
            <a:ext cx="5334000" cy="5810863"/>
          </a:xfrm>
        </p:spPr>
        <p:txBody>
          <a:bodyPr>
            <a:noAutofit/>
          </a:bodyPr>
          <a:lstStyle/>
          <a:p>
            <a:pPr algn="just">
              <a:lnSpc>
                <a:spcPct val="115000"/>
              </a:lnSpc>
            </a:pPr>
            <a:r>
              <a:rPr lang="es-MX" sz="2000" dirty="0">
                <a:solidFill>
                  <a:schemeClr val="tx2">
                    <a:alpha val="70000"/>
                  </a:schemeClr>
                </a:solidFill>
                <a:latin typeface="Arial" panose="020B0604020202020204" pitchFamily="34" charset="0"/>
                <a:cs typeface="Arial" panose="020B0604020202020204" pitchFamily="34" charset="0"/>
              </a:rPr>
              <a:t>En esta reunión  intervinieron los magistrados de los tribunales de Colima, Guerrero, Estado de México y la Presidenta de la Comisión de la Ciudad de México, acordando dar </a:t>
            </a:r>
            <a:r>
              <a:rPr lang="es-MX" sz="2000" b="1" dirty="0">
                <a:solidFill>
                  <a:schemeClr val="tx2">
                    <a:alpha val="70000"/>
                  </a:schemeClr>
                </a:solidFill>
                <a:latin typeface="Arial" panose="020B0604020202020204" pitchFamily="34" charset="0"/>
                <a:cs typeface="Arial" panose="020B0604020202020204" pitchFamily="34" charset="0"/>
              </a:rPr>
              <a:t>seguimiento a la recopilación y al análisis de sentencias con perspectiva de género de los Tribunales</a:t>
            </a:r>
            <a:r>
              <a:rPr lang="es-MX" sz="2000" dirty="0">
                <a:solidFill>
                  <a:schemeClr val="tx2">
                    <a:alpha val="70000"/>
                  </a:schemeClr>
                </a:solidFill>
                <a:latin typeface="Arial" panose="020B0604020202020204" pitchFamily="34" charset="0"/>
                <a:cs typeface="Arial" panose="020B0604020202020204" pitchFamily="34" charset="0"/>
              </a:rPr>
              <a:t> </a:t>
            </a:r>
            <a:r>
              <a:rPr lang="es-MX" sz="2000" b="1" dirty="0">
                <a:solidFill>
                  <a:schemeClr val="tx2">
                    <a:alpha val="70000"/>
                  </a:schemeClr>
                </a:solidFill>
                <a:latin typeface="Arial" panose="020B0604020202020204" pitchFamily="34" charset="0"/>
                <a:cs typeface="Arial" panose="020B0604020202020204" pitchFamily="34" charset="0"/>
              </a:rPr>
              <a:t>Administrativos,</a:t>
            </a:r>
            <a:r>
              <a:rPr lang="es-MX" sz="2000" dirty="0">
                <a:solidFill>
                  <a:schemeClr val="tx2">
                    <a:alpha val="70000"/>
                  </a:schemeClr>
                </a:solidFill>
                <a:latin typeface="Arial" panose="020B0604020202020204" pitchFamily="34" charset="0"/>
                <a:cs typeface="Arial" panose="020B0604020202020204" pitchFamily="34" charset="0"/>
              </a:rPr>
              <a:t> para contribuir a la actualización de la  compilación, al Banco de sentencias de este apartado y para que las sentencias más actuales y novedosas, formen parte del programa “PLATICANDO DE SENTENCIAS CON PERSPECTIVA DE GÉNERO” que habrá de llevarse a cabo en el mes de </a:t>
            </a:r>
            <a:r>
              <a:rPr lang="es-MX" sz="2000" b="1" dirty="0">
                <a:solidFill>
                  <a:schemeClr val="tx2">
                    <a:alpha val="70000"/>
                  </a:schemeClr>
                </a:solidFill>
                <a:latin typeface="Arial" panose="020B0604020202020204" pitchFamily="34" charset="0"/>
                <a:cs typeface="Arial" panose="020B0604020202020204" pitchFamily="34" charset="0"/>
              </a:rPr>
              <a:t>marzo de este año</a:t>
            </a:r>
            <a:r>
              <a:rPr lang="es-MX" sz="2000" dirty="0">
                <a:solidFill>
                  <a:schemeClr val="tx2">
                    <a:alpha val="7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7412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13 Maneras De Promover La Igualdad De Género En El Trabajo">
            <a:extLst>
              <a:ext uri="{FF2B5EF4-FFF2-40B4-BE49-F238E27FC236}">
                <a16:creationId xmlns:a16="http://schemas.microsoft.com/office/drawing/2014/main" id="{F1F5ACC2-6086-0F4A-D80F-78821A1FB5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37" t="-33954" r="4540" b="-37255"/>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7179" name="Freeform: Shape 7178">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6688CB94-734E-B736-B005-5F68DC2A981D}"/>
              </a:ext>
            </a:extLst>
          </p:cNvPr>
          <p:cNvSpPr>
            <a:spLocks noGrp="1"/>
          </p:cNvSpPr>
          <p:nvPr>
            <p:ph idx="1"/>
          </p:nvPr>
        </p:nvSpPr>
        <p:spPr>
          <a:xfrm>
            <a:off x="357328" y="1523999"/>
            <a:ext cx="6067910" cy="3810001"/>
          </a:xfrm>
        </p:spPr>
        <p:txBody>
          <a:bodyPr>
            <a:normAutofit/>
          </a:bodyPr>
          <a:lstStyle/>
          <a:p>
            <a:pPr marL="0" indent="0" algn="just">
              <a:buNone/>
            </a:pPr>
            <a:r>
              <a:rPr lang="es-MX" sz="2400" b="0" i="0" dirty="0">
                <a:effectLst/>
                <a:latin typeface="Arial" panose="020B0604020202020204" pitchFamily="34" charset="0"/>
                <a:cs typeface="Arial" panose="020B0604020202020204" pitchFamily="34" charset="0"/>
              </a:rPr>
              <a:t>En el mes de </a:t>
            </a:r>
            <a:r>
              <a:rPr lang="es-MX" sz="2400" b="1" dirty="0">
                <a:latin typeface="Arial" panose="020B0604020202020204" pitchFamily="34" charset="0"/>
                <a:cs typeface="Arial" panose="020B0604020202020204" pitchFamily="34" charset="0"/>
              </a:rPr>
              <a:t>e</a:t>
            </a:r>
            <a:r>
              <a:rPr lang="es-MX" sz="2400" b="1" i="0" dirty="0">
                <a:effectLst/>
                <a:latin typeface="Arial" panose="020B0604020202020204" pitchFamily="34" charset="0"/>
                <a:cs typeface="Arial" panose="020B0604020202020204" pitchFamily="34" charset="0"/>
              </a:rPr>
              <a:t>nero de 2024 </a:t>
            </a:r>
            <a:r>
              <a:rPr lang="es-MX" sz="2400" b="0" i="0" dirty="0">
                <a:effectLst/>
                <a:latin typeface="Arial" panose="020B0604020202020204" pitchFamily="34" charset="0"/>
                <a:cs typeface="Arial" panose="020B0604020202020204" pitchFamily="34" charset="0"/>
              </a:rPr>
              <a:t>los integrantes de la Comisión presentaron </a:t>
            </a:r>
            <a:r>
              <a:rPr lang="es-MX" sz="2400" b="1" i="0" dirty="0">
                <a:effectLst/>
                <a:latin typeface="Arial" panose="020B0604020202020204" pitchFamily="34" charset="0"/>
                <a:cs typeface="Arial" panose="020B0604020202020204" pitchFamily="34" charset="0"/>
              </a:rPr>
              <a:t>las propuestas de acciones afirmativas  para integrar el programa </a:t>
            </a:r>
            <a:r>
              <a:rPr lang="es-MX" sz="2400" b="0" i="0" dirty="0">
                <a:effectLst/>
                <a:latin typeface="Arial" panose="020B0604020202020204" pitchFamily="34" charset="0"/>
                <a:cs typeface="Arial" panose="020B0604020202020204" pitchFamily="34" charset="0"/>
              </a:rPr>
              <a:t>y se acordó llevar a cabo las siguientes actividades: </a:t>
            </a: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005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Qué es análisis de datos? Todo lo que necesitas saber">
            <a:extLst>
              <a:ext uri="{FF2B5EF4-FFF2-40B4-BE49-F238E27FC236}">
                <a16:creationId xmlns:a16="http://schemas.microsoft.com/office/drawing/2014/main" id="{C5BB9370-7647-1DE8-0F33-C7690091FD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2" r="30553" b="-7"/>
          <a:stretch/>
        </p:blipFill>
        <p:spPr bwMode="auto">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noFill/>
          <a:extLst>
            <a:ext uri="{909E8E84-426E-40DD-AFC4-6F175D3DCCD1}">
              <a14:hiddenFill xmlns:a14="http://schemas.microsoft.com/office/drawing/2010/main">
                <a:solidFill>
                  <a:srgbClr val="FFFFFF"/>
                </a:solidFill>
              </a14:hiddenFill>
            </a:ext>
          </a:extLst>
        </p:spPr>
      </p:pic>
      <p:sp>
        <p:nvSpPr>
          <p:cNvPr id="8208" name="Freeform: Shape 8207">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C03403C5-3064-40F0-3EEC-592221F4EA43}"/>
              </a:ext>
            </a:extLst>
          </p:cNvPr>
          <p:cNvSpPr>
            <a:spLocks noGrp="1"/>
          </p:cNvSpPr>
          <p:nvPr>
            <p:ph idx="1"/>
          </p:nvPr>
        </p:nvSpPr>
        <p:spPr>
          <a:xfrm>
            <a:off x="762000" y="2286000"/>
            <a:ext cx="5334000" cy="3810001"/>
          </a:xfrm>
        </p:spPr>
        <p:txBody>
          <a:bodyPr>
            <a:normAutofit lnSpcReduction="10000"/>
          </a:bodyPr>
          <a:lstStyle/>
          <a:p>
            <a:pPr algn="just">
              <a:lnSpc>
                <a:spcPct val="115000"/>
              </a:lnSpc>
            </a:pPr>
            <a:r>
              <a:rPr lang="es-MX" sz="2000" b="0" i="0" dirty="0">
                <a:effectLst/>
                <a:latin typeface="Arial" panose="020B0604020202020204" pitchFamily="34" charset="0"/>
              </a:rPr>
              <a:t>Se recabaron </a:t>
            </a:r>
            <a:r>
              <a:rPr lang="es-MX" sz="2000" b="1" i="0" dirty="0">
                <a:effectLst/>
                <a:latin typeface="Arial" panose="020B0604020202020204" pitchFamily="34" charset="0"/>
              </a:rPr>
              <a:t>propuestas de eventos y fechas de las comisiones de los Tribunales Administrativos del país</a:t>
            </a:r>
            <a:r>
              <a:rPr lang="es-MX" sz="2000" b="0" i="0" dirty="0">
                <a:effectLst/>
                <a:latin typeface="Arial" panose="020B0604020202020204" pitchFamily="34" charset="0"/>
              </a:rPr>
              <a:t>, destacando el </a:t>
            </a:r>
            <a:r>
              <a:rPr lang="es-MX" sz="2000" b="1" i="0" dirty="0">
                <a:effectLst/>
                <a:latin typeface="Arial" panose="020B0604020202020204" pitchFamily="34" charset="0"/>
              </a:rPr>
              <a:t>envío de sentencias importantes con criterios de perspectiva de género</a:t>
            </a:r>
            <a:r>
              <a:rPr lang="es-MX" sz="2000" b="0" i="0" dirty="0">
                <a:effectLst/>
                <a:latin typeface="Arial" panose="020B0604020202020204" pitchFamily="34" charset="0"/>
              </a:rPr>
              <a:t>, su análisis y </a:t>
            </a:r>
            <a:r>
              <a:rPr lang="es-MX" sz="2000" b="1" i="0" dirty="0">
                <a:effectLst/>
                <a:latin typeface="Arial" panose="020B0604020202020204" pitchFamily="34" charset="0"/>
              </a:rPr>
              <a:t>su criterio </a:t>
            </a:r>
            <a:r>
              <a:rPr lang="es-MX" sz="2000" b="0" i="0" dirty="0">
                <a:effectLst/>
                <a:latin typeface="Arial" panose="020B0604020202020204" pitchFamily="34" charset="0"/>
              </a:rPr>
              <a:t>para la </a:t>
            </a:r>
            <a:r>
              <a:rPr lang="es-MX" sz="2000" b="1" i="0" dirty="0">
                <a:effectLst/>
                <a:latin typeface="Arial" panose="020B0604020202020204" pitchFamily="34" charset="0"/>
              </a:rPr>
              <a:t>reunión anual </a:t>
            </a:r>
            <a:r>
              <a:rPr lang="es-MX" sz="2000" b="0" i="0" dirty="0">
                <a:effectLst/>
                <a:latin typeface="Arial" panose="020B0604020202020204" pitchFamily="34" charset="0"/>
              </a:rPr>
              <a:t>donde se comentarán las más importantes y se verificará si hay </a:t>
            </a:r>
            <a:r>
              <a:rPr lang="es-MX" sz="2000" b="1" i="0" dirty="0">
                <a:effectLst/>
                <a:latin typeface="Arial" panose="020B0604020202020204" pitchFamily="34" charset="0"/>
              </a:rPr>
              <a:t>criterios contradictorios o similares en los Tribunales de los Estados, para su discusión y probable unificación.  </a:t>
            </a:r>
          </a:p>
        </p:txBody>
      </p:sp>
      <p:sp>
        <p:nvSpPr>
          <p:cNvPr id="2" name="Title 1">
            <a:extLst>
              <a:ext uri="{FF2B5EF4-FFF2-40B4-BE49-F238E27FC236}">
                <a16:creationId xmlns:a16="http://schemas.microsoft.com/office/drawing/2014/main" id="{A9198B8F-23FD-DC59-DBCD-8F6CA34D3359}"/>
              </a:ext>
            </a:extLst>
          </p:cNvPr>
          <p:cNvSpPr>
            <a:spLocks noGrp="1"/>
          </p:cNvSpPr>
          <p:nvPr>
            <p:ph type="title"/>
          </p:nvPr>
        </p:nvSpPr>
        <p:spPr>
          <a:xfrm>
            <a:off x="762000" y="762000"/>
            <a:ext cx="5334000" cy="1524000"/>
          </a:xfrm>
        </p:spPr>
        <p:txBody>
          <a:bodyPr>
            <a:normAutofit/>
          </a:bodyPr>
          <a:lstStyle/>
          <a:p>
            <a:pPr algn="ctr"/>
            <a:r>
              <a:rPr lang="en-US" sz="4000" b="1" dirty="0" err="1">
                <a:latin typeface="Arial" panose="020B0604020202020204" pitchFamily="34" charset="0"/>
                <a:cs typeface="Arial" panose="020B0604020202020204" pitchFamily="34" charset="0"/>
              </a:rPr>
              <a:t>Enero</a:t>
            </a:r>
            <a:endParaRPr lang="es-MX"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66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9104EF5-B7F1-24F5-8367-6BB8DA050DC3}"/>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Día Internacional de la Mujer 2023 | Universidad Anáhuac México">
            <a:extLst>
              <a:ext uri="{FF2B5EF4-FFF2-40B4-BE49-F238E27FC236}">
                <a16:creationId xmlns:a16="http://schemas.microsoft.com/office/drawing/2014/main" id="{B214FCF2-496F-AD08-A958-E44B34B3C4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8" r="31567" b="-1"/>
          <a:stretch/>
        </p:blipFill>
        <p:spPr bwMode="auto">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noFill/>
          <a:extLst>
            <a:ext uri="{909E8E84-426E-40DD-AFC4-6F175D3DCCD1}">
              <a14:hiddenFill xmlns:a14="http://schemas.microsoft.com/office/drawing/2010/main">
                <a:solidFill>
                  <a:srgbClr val="FFFFFF"/>
                </a:solidFill>
              </a14:hiddenFill>
            </a:ext>
          </a:extLst>
        </p:spPr>
      </p:pic>
      <p:sp>
        <p:nvSpPr>
          <p:cNvPr id="9225" name="Freeform: Shape 9224">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C5A8AFFB-4870-D9A2-3BEC-A6E48A4D640A}"/>
              </a:ext>
            </a:extLst>
          </p:cNvPr>
          <p:cNvSpPr>
            <a:spLocks noGrp="1"/>
          </p:cNvSpPr>
          <p:nvPr>
            <p:ph idx="1"/>
          </p:nvPr>
        </p:nvSpPr>
        <p:spPr>
          <a:xfrm>
            <a:off x="6096000" y="1519084"/>
            <a:ext cx="5334000" cy="4576917"/>
          </a:xfrm>
        </p:spPr>
        <p:txBody>
          <a:bodyPr>
            <a:noAutofit/>
          </a:bodyPr>
          <a:lstStyle/>
          <a:p>
            <a:pPr algn="just">
              <a:lnSpc>
                <a:spcPct val="115000"/>
              </a:lnSpc>
            </a:pPr>
            <a:r>
              <a:rPr lang="es-MX" sz="2000" b="1" i="0" dirty="0">
                <a:solidFill>
                  <a:schemeClr val="tx2">
                    <a:alpha val="70000"/>
                  </a:schemeClr>
                </a:solidFill>
                <a:effectLst/>
                <a:latin typeface="Arial" panose="020B0604020202020204" pitchFamily="34" charset="0"/>
              </a:rPr>
              <a:t>Se expuso la necesidad de entusiasmar para la realización de distintas actividades del mes de marzo con motivo del día internacional de la mujer, a fin de compartir los diferentes actos en todos los Tribunales.</a:t>
            </a:r>
          </a:p>
          <a:p>
            <a:pPr algn="just">
              <a:lnSpc>
                <a:spcPct val="115000"/>
              </a:lnSpc>
            </a:pPr>
            <a:r>
              <a:rPr lang="es-MX" sz="2000" b="1" dirty="0">
                <a:solidFill>
                  <a:schemeClr val="tx2">
                    <a:alpha val="70000"/>
                  </a:schemeClr>
                </a:solidFill>
                <a:latin typeface="Arial" panose="020B0604020202020204" pitchFamily="34" charset="0"/>
              </a:rPr>
              <a:t>S</a:t>
            </a:r>
            <a:r>
              <a:rPr lang="es-MX" sz="2000" b="1" i="0" dirty="0">
                <a:solidFill>
                  <a:schemeClr val="tx2">
                    <a:alpha val="70000"/>
                  </a:schemeClr>
                </a:solidFill>
                <a:effectLst/>
                <a:latin typeface="Arial" panose="020B0604020202020204" pitchFamily="34" charset="0"/>
              </a:rPr>
              <a:t>e acordó el Programa </a:t>
            </a:r>
            <a:r>
              <a:rPr lang="es-MX" sz="2000" b="1" dirty="0">
                <a:solidFill>
                  <a:schemeClr val="tx2">
                    <a:alpha val="70000"/>
                  </a:schemeClr>
                </a:solidFill>
                <a:latin typeface="Arial" panose="020B0604020202020204" pitchFamily="34" charset="0"/>
              </a:rPr>
              <a:t>“H</a:t>
            </a:r>
            <a:r>
              <a:rPr lang="es-MX" sz="2000" b="1" i="0" dirty="0">
                <a:solidFill>
                  <a:schemeClr val="tx2">
                    <a:alpha val="70000"/>
                  </a:schemeClr>
                </a:solidFill>
                <a:effectLst/>
                <a:latin typeface="Arial" panose="020B0604020202020204" pitchFamily="34" charset="0"/>
              </a:rPr>
              <a:t>ablando de sentencias con perspectiva de género” que habrá de realizarse en el Estado de México. </a:t>
            </a:r>
          </a:p>
          <a:p>
            <a:pPr algn="just">
              <a:lnSpc>
                <a:spcPct val="115000"/>
              </a:lnSpc>
            </a:pPr>
            <a:r>
              <a:rPr lang="es-MX" sz="2000" b="1" i="0" dirty="0">
                <a:solidFill>
                  <a:schemeClr val="tx2">
                    <a:alpha val="70000"/>
                  </a:schemeClr>
                </a:solidFill>
                <a:effectLst/>
                <a:latin typeface="Arial" panose="020B0604020202020204" pitchFamily="34" charset="0"/>
              </a:rPr>
              <a:t>Se acordaron reuniones trimestrales en estados de MÉXICO, HIDALGO, GUERRERO, CIUDAD DE MÉXICO Y JALISCO. </a:t>
            </a:r>
          </a:p>
        </p:txBody>
      </p:sp>
      <p:sp>
        <p:nvSpPr>
          <p:cNvPr id="2" name="Title 1">
            <a:extLst>
              <a:ext uri="{FF2B5EF4-FFF2-40B4-BE49-F238E27FC236}">
                <a16:creationId xmlns:a16="http://schemas.microsoft.com/office/drawing/2014/main" id="{9C4EE862-8653-29AF-895D-78720FCAF777}"/>
              </a:ext>
            </a:extLst>
          </p:cNvPr>
          <p:cNvSpPr>
            <a:spLocks noGrp="1"/>
          </p:cNvSpPr>
          <p:nvPr>
            <p:ph type="title"/>
          </p:nvPr>
        </p:nvSpPr>
        <p:spPr>
          <a:xfrm>
            <a:off x="6096000" y="216309"/>
            <a:ext cx="5334000" cy="1524000"/>
          </a:xfrm>
        </p:spPr>
        <p:txBody>
          <a:bodyPr>
            <a:normAutofit/>
          </a:bodyPr>
          <a:lstStyle/>
          <a:p>
            <a:pPr algn="ctr"/>
            <a:r>
              <a:rPr lang="en-US" sz="4000" b="1" dirty="0" err="1">
                <a:latin typeface="Arial" panose="020B0604020202020204" pitchFamily="34" charset="0"/>
                <a:cs typeface="Arial" panose="020B0604020202020204" pitchFamily="34" charset="0"/>
              </a:rPr>
              <a:t>Enero</a:t>
            </a:r>
            <a:endParaRPr lang="es-MX"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620258"/>
      </p:ext>
    </p:extLst>
  </p:cSld>
  <p:clrMapOvr>
    <a:masterClrMapping/>
  </p:clrMapOvr>
</p:sld>
</file>

<file path=ppt/theme/theme1.xml><?xml version="1.0" encoding="utf-8"?>
<a:theme xmlns:a="http://schemas.openxmlformats.org/drawingml/2006/main" name="PebbleVTI">
  <a:themeElements>
    <a:clrScheme name="AnalogousFromRegularSeedRightStep">
      <a:dk1>
        <a:srgbClr val="000000"/>
      </a:dk1>
      <a:lt1>
        <a:srgbClr val="FFFFFF"/>
      </a:lt1>
      <a:dk2>
        <a:srgbClr val="2E1B30"/>
      </a:dk2>
      <a:lt2>
        <a:srgbClr val="F3F0F0"/>
      </a:lt2>
      <a:accent1>
        <a:srgbClr val="45AFAD"/>
      </a:accent1>
      <a:accent2>
        <a:srgbClr val="3B82B1"/>
      </a:accent2>
      <a:accent3>
        <a:srgbClr val="4D63C3"/>
      </a:accent3>
      <a:accent4>
        <a:srgbClr val="593EB3"/>
      </a:accent4>
      <a:accent5>
        <a:srgbClr val="994DC3"/>
      </a:accent5>
      <a:accent6>
        <a:srgbClr val="B13BAA"/>
      </a:accent6>
      <a:hlink>
        <a:srgbClr val="BF3F42"/>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150</TotalTime>
  <Words>1131</Words>
  <Application>Microsoft Office PowerPoint</Application>
  <PresentationFormat>Panorámica</PresentationFormat>
  <Paragraphs>38</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Avenir Next LT Pro</vt:lpstr>
      <vt:lpstr>Avenir Next LT Pro Light</vt:lpstr>
      <vt:lpstr>Sitka Subheading</vt:lpstr>
      <vt:lpstr>PebbleVTI</vt:lpstr>
      <vt:lpstr>Comisión de Igualdad de Género  Asociación de Magistradas y Magistrados de Tribunales de Justicia Administrativa A.C.  PROYECTOS DE TRABAJO  PRIMER SEMETRE 2024</vt:lpstr>
      <vt:lpstr>Introducción</vt:lpstr>
      <vt:lpstr>Presentación de PowerPoint</vt:lpstr>
      <vt:lpstr>Presentación de PowerPoint</vt:lpstr>
      <vt:lpstr>Actividades</vt:lpstr>
      <vt:lpstr>Presentación de PowerPoint</vt:lpstr>
      <vt:lpstr>Presentación de PowerPoint</vt:lpstr>
      <vt:lpstr>Enero</vt:lpstr>
      <vt:lpstr>Enero</vt:lpstr>
      <vt:lpstr>Presentación de PowerPoint</vt:lpstr>
      <vt:lpstr>Febrero</vt:lpstr>
      <vt:lpstr>Marzo</vt:lpstr>
      <vt:lpstr>Presentación de PowerPoint</vt:lpstr>
      <vt:lpstr>Presentación de PowerPoint</vt:lpstr>
      <vt:lpstr>Abril</vt:lpstr>
      <vt:lpstr>Mayo</vt:lpstr>
      <vt:lpstr>Junio</vt:lpstr>
      <vt:lpstr>Junio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Comisión de Igualdad de Género  Asociación de Magistradas y Magistrados de Tribunales de Justicia Administrativa A.C.</dc:title>
  <dc:creator>tere mejia</dc:creator>
  <cp:lastModifiedBy>NELLY MONTEALEGRE DIAZ</cp:lastModifiedBy>
  <cp:revision>2</cp:revision>
  <dcterms:created xsi:type="dcterms:W3CDTF">2024-02-22T04:23:23Z</dcterms:created>
  <dcterms:modified xsi:type="dcterms:W3CDTF">2024-02-22T18:22:53Z</dcterms:modified>
</cp:coreProperties>
</file>