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53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  <a:srgbClr val="FFC000"/>
    <a:srgbClr val="0070C0"/>
    <a:srgbClr val="009A46"/>
    <a:srgbClr val="00B050"/>
    <a:srgbClr val="FF5050"/>
    <a:srgbClr val="FFE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AMIJ%20NUEVO\04-10-2023\(Prueba%20-%20Transponer)%20CONCENTRADO%20DE%20AVANCES%20POR%20ESTADO%20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AMIJ%20NUEVO\04-10-2023\(Prueba%20-%20Transponer)%20CONCENTRADO%20DE%20AVANCES%20POR%20ESTADO%20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AMIJ%20NUEVO\04-10-2023\(Prueba%20-%20Transponer)%20CONCENTRADO%20DE%20AVANCES%20POR%20ESTADO%2020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AMIJ%20NUEVO\04-10-2023\(Prueba%20-%20Transponer)%20CONCENTRADO%20DE%20AVANCES%20POR%20ESTADO%20202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AMIJ%20NUEVO\04-10-2023\(Prueba%20-%20Transponer)%20CONCENTRADO%20DE%20AVANCES%20POR%20ESTADO%20202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AMIJ%20NUEVO\04-10-2023\(Prueba%20-%20Transponer)%20CONCENTRADO%20DE%20AVANCES%20POR%20ESTADO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AMIJ%20NUEVO\04-10-2023\(Prueba%20-%20Transponer)%20CONCENTRADO%20DE%20AVANCES%20POR%20ESTADO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AMIJ%20NUEVO\04-10-2023\(Prueba%20-%20Transponer)%20CONCENTRADO%20DE%20AVANCES%20POR%20ESTADO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AMIJ%20NUEVO\04-10-2023\(Prueba%20-%20Transponer)%20CONCENTRADO%20DE%20AVANCES%20POR%20ESTADO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AMIJ%20NUEVO\04-10-2023\(Prueba%20-%20Transponer)%20CONCENTRADO%20DE%20AVANCES%20POR%20ESTADO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AMIJ%20NUEVO\04-10-2023\(Prueba%20-%20Transponer)%20CONCENTRADO%20DE%20AVANCES%20POR%20ESTADO%20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AMIJ%20NUEVO\04-10-2023\(Prueba%20-%20Transponer)%20CONCENTRADO%20DE%20AVANCES%20POR%20ESTADO%20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A90-46E7-8C85-48128BEAAD82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0-46E7-8C85-48128BEAAD8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00-403E-8D87-E0CC733ADA50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00-403E-8D87-E0CC733ADA50}"/>
              </c:ext>
            </c:extLst>
          </c:dPt>
          <c:dLbls>
            <c:dLbl>
              <c:idx val="0"/>
              <c:layout>
                <c:manualLayout>
                  <c:x val="-3.9067934405353284E-2"/>
                  <c:y val="-0.373768313835479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90-46E7-8C85-48128BEAAD82}"/>
                </c:ext>
              </c:extLst>
            </c:dLbl>
            <c:dLbl>
              <c:idx val="1"/>
              <c:layout>
                <c:manualLayout>
                  <c:x val="8.3966245645812843E-2"/>
                  <c:y val="0.134363223891123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90-46E7-8C85-48128BEAAD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0.90620000000000001</c:v>
                </c:pt>
                <c:pt idx="1">
                  <c:v>9.3799999999999994E-2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0-46E7-8C85-48128BEAA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GRÁFICAS!$B$26</c:f>
              <c:strCache>
                <c:ptCount val="1"/>
                <c:pt idx="0">
                  <c:v>¿El órgano impartidor cuenta con normativa para la prevención, atención y sanción de hostigamiento o acoso sexual?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C41-4A03-8268-B53CAC054107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41-4A03-8268-B53CAC05410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C41-4A03-8268-B53CAC054107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41-4A03-8268-B53CAC054107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C41-4A03-8268-B53CAC0541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41-4A03-8268-B53CAC05410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41-4A03-8268-B53CAC05410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41-4A03-8268-B53CAC0541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41-4A03-8268-B53CAC0541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41-4A03-8268-B53CAC054107}"/>
                </c:ext>
              </c:extLst>
            </c:dLbl>
            <c:dLbl>
              <c:idx val="4"/>
              <c:layout>
                <c:manualLayout>
                  <c:x val="4.5025681478756782E-2"/>
                  <c:y val="1.0205141422568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41-4A03-8268-B53CAC05410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41-4A03-8268-B53CAC05410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GRÁFICAS!$C$25:$H$25</c:f>
              <c:strCache>
                <c:ptCount val="6"/>
                <c:pt idx="0">
                  <c:v>SI</c:v>
                </c:pt>
                <c:pt idx="1">
                  <c:v>NO</c:v>
                </c:pt>
                <c:pt idx="2">
                  <c:v>EN PROCESO </c:v>
                </c:pt>
                <c:pt idx="3">
                  <c:v>OTRO</c:v>
                </c:pt>
                <c:pt idx="4">
                  <c:v>SIN RESPUESTA</c:v>
                </c:pt>
                <c:pt idx="5">
                  <c:v>NO APLICA</c:v>
                </c:pt>
              </c:strCache>
            </c:strRef>
          </c:cat>
          <c:val>
            <c:numRef>
              <c:f>GRÁFICAS!$C$26:$H$26</c:f>
              <c:numCache>
                <c:formatCode>General</c:formatCode>
                <c:ptCount val="6"/>
                <c:pt idx="0">
                  <c:v>9</c:v>
                </c:pt>
                <c:pt idx="1">
                  <c:v>10</c:v>
                </c:pt>
                <c:pt idx="2">
                  <c:v>7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1-4A03-8268-B53CAC05410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GRÁFICAS!$B$32</c:f>
              <c:strCache>
                <c:ptCount val="1"/>
                <c:pt idx="0">
                  <c:v>¿Cuenta con salas de lactancia Materna en las diversas sedes?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F6F-460F-8A76-E108A0345181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F6F-460F-8A76-E108A034518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8F6F-460F-8A76-E108A0345181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F6F-460F-8A76-E108A0345181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F6F-460F-8A76-E108A03451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F6F-460F-8A76-E108A034518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5824F3-FEA2-4481-A03D-5A12168B5E26}" type="CATEGORYNAME">
                      <a:rPr lang="en-US">
                        <a:solidFill>
                          <a:srgbClr val="00B050"/>
                        </a:solidFill>
                      </a:rPr>
                      <a:pPr>
                        <a:defRPr/>
                      </a:pPr>
                      <a:t>[NOMBRE DE CATEGORÍA]</a:t>
                    </a:fld>
                    <a:r>
                      <a:rPr lang="en-US" baseline="0" dirty="0"/>
                      <a:t>
</a:t>
                    </a:r>
                    <a:fld id="{5B6F9503-2666-4A24-BB11-80A72065E5CA}" type="PERCENTAGE">
                      <a:rPr lang="en-US" baseline="0">
                        <a:solidFill>
                          <a:srgbClr val="00B050"/>
                        </a:solidFill>
                      </a:rPr>
                      <a:pPr>
                        <a:defRPr/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6F-460F-8A76-E108A0345181}"/>
                </c:ext>
              </c:extLst>
            </c:dLbl>
            <c:dLbl>
              <c:idx val="1"/>
              <c:layout>
                <c:manualLayout>
                  <c:x val="-0.21562716033240995"/>
                  <c:y val="-9.2196482816894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6F-460F-8A76-E108A0345181}"/>
                </c:ext>
              </c:extLst>
            </c:dLbl>
            <c:dLbl>
              <c:idx val="2"/>
              <c:layout>
                <c:manualLayout>
                  <c:x val="-4.7539846372499833E-2"/>
                  <c:y val="8.2491589888800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6F-460F-8A76-E108A0345181}"/>
                </c:ext>
              </c:extLst>
            </c:dLbl>
            <c:dLbl>
              <c:idx val="3"/>
              <c:layout>
                <c:manualLayout>
                  <c:x val="-6.1122659621785529E-2"/>
                  <c:y val="4.85244646404709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6F-460F-8A76-E108A0345181}"/>
                </c:ext>
              </c:extLst>
            </c:dLbl>
            <c:dLbl>
              <c:idx val="4"/>
              <c:layout>
                <c:manualLayout>
                  <c:x val="6.961191790258897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6F-460F-8A76-E108A034518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6F-460F-8A76-E108A034518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GRÁFICAS!$C$31:$H$31</c:f>
              <c:strCache>
                <c:ptCount val="6"/>
                <c:pt idx="0">
                  <c:v>SI</c:v>
                </c:pt>
                <c:pt idx="1">
                  <c:v>NO</c:v>
                </c:pt>
                <c:pt idx="2">
                  <c:v>EN PROCESO </c:v>
                </c:pt>
                <c:pt idx="3">
                  <c:v>OTRO</c:v>
                </c:pt>
                <c:pt idx="4">
                  <c:v>SIN RESPUESTA</c:v>
                </c:pt>
                <c:pt idx="5">
                  <c:v>NO APLICA</c:v>
                </c:pt>
              </c:strCache>
            </c:strRef>
          </c:cat>
          <c:val>
            <c:numRef>
              <c:f>GRÁFICAS!$C$32:$H$32</c:f>
              <c:numCache>
                <c:formatCode>General</c:formatCode>
                <c:ptCount val="6"/>
                <c:pt idx="0">
                  <c:v>8</c:v>
                </c:pt>
                <c:pt idx="1">
                  <c:v>18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6F-460F-8A76-E108A034518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GRÁFICAS!$B$36</c:f>
              <c:strCache>
                <c:ptCount val="1"/>
                <c:pt idx="0">
                  <c:v>¿Se ha emitido la declaración de "Sede Segura" para mujeres en situación de peligro en el inmueble donde se aloja el Tribunal Electoral?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ABF-4DE8-A5CF-B89E9914DF75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BF-4DE8-A5CF-B89E9914DF7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6ABF-4DE8-A5CF-B89E9914DF75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BF-4DE8-A5CF-B89E9914DF75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ABF-4DE8-A5CF-B89E9914DF75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BF-4DE8-A5CF-B89E9914DF75}"/>
              </c:ext>
            </c:extLst>
          </c:dPt>
          <c:dLbls>
            <c:dLbl>
              <c:idx val="0"/>
              <c:layout>
                <c:manualLayout>
                  <c:x val="7.4833990105568196E-2"/>
                  <c:y val="7.70440327879990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BF-4DE8-A5CF-B89E9914DF75}"/>
                </c:ext>
              </c:extLst>
            </c:dLbl>
            <c:dLbl>
              <c:idx val="1"/>
              <c:layout>
                <c:manualLayout>
                  <c:x val="1.7895084590461959E-2"/>
                  <c:y val="-2.56813442626663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BF-4DE8-A5CF-B89E9914DF75}"/>
                </c:ext>
              </c:extLst>
            </c:dLbl>
            <c:dLbl>
              <c:idx val="2"/>
              <c:layout>
                <c:manualLayout>
                  <c:x val="-5.5312079643246054E-2"/>
                  <c:y val="7.19077639354658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BF-4DE8-A5CF-B89E9914DF75}"/>
                </c:ext>
              </c:extLst>
            </c:dLbl>
            <c:dLbl>
              <c:idx val="3"/>
              <c:layout>
                <c:manualLayout>
                  <c:x val="-9.7609552311610698E-2"/>
                  <c:y val="-2.56813442626663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BF-4DE8-A5CF-B89E9914DF75}"/>
                </c:ext>
              </c:extLst>
            </c:dLbl>
            <c:dLbl>
              <c:idx val="4"/>
              <c:layout>
                <c:manualLayout>
                  <c:x val="-6.6699860746267312E-2"/>
                  <c:y val="5.90670918041326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BF-4DE8-A5CF-B89E9914DF75}"/>
                </c:ext>
              </c:extLst>
            </c:dLbl>
            <c:dLbl>
              <c:idx val="5"/>
              <c:layout>
                <c:manualLayout>
                  <c:x val="-9.1102248824169965E-2"/>
                  <c:y val="5.136268852533272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BF-4DE8-A5CF-B89E9914DF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GRÁFICAS!$C$35:$H$35</c:f>
              <c:strCache>
                <c:ptCount val="6"/>
                <c:pt idx="0">
                  <c:v>SI</c:v>
                </c:pt>
                <c:pt idx="1">
                  <c:v>NO</c:v>
                </c:pt>
                <c:pt idx="2">
                  <c:v>EN PROCESO </c:v>
                </c:pt>
                <c:pt idx="3">
                  <c:v>OTRO</c:v>
                </c:pt>
                <c:pt idx="4">
                  <c:v>SIN RESPUESTA</c:v>
                </c:pt>
                <c:pt idx="5">
                  <c:v>NO APLICA</c:v>
                </c:pt>
              </c:strCache>
            </c:strRef>
          </c:cat>
          <c:val>
            <c:numRef>
              <c:f>GRÁFICAS!$C$36:$H$36</c:f>
              <c:numCache>
                <c:formatCode>General</c:formatCode>
                <c:ptCount val="6"/>
                <c:pt idx="0">
                  <c:v>2</c:v>
                </c:pt>
                <c:pt idx="1">
                  <c:v>22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F-4DE8-A5CF-B89E9914DF7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GRÁFICAS!$B$38</c:f>
              <c:strCache>
                <c:ptCount val="1"/>
                <c:pt idx="0">
                  <c:v>En relación a la celda que precede ¿Se han firmado convenios de colaboración para la elaboración y aplicación de protocolos de actuación?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C64-47D3-8EFF-1CAA73E0B172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C64-47D3-8EFF-1CAA73E0B172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C64-47D3-8EFF-1CAA73E0B172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1C64-47D3-8EFF-1CAA73E0B172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C64-47D3-8EFF-1CAA73E0B172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C64-47D3-8EFF-1CAA73E0B172}"/>
              </c:ext>
            </c:extLst>
          </c:dPt>
          <c:dLbls>
            <c:dLbl>
              <c:idx val="0"/>
              <c:layout>
                <c:manualLayout>
                  <c:x val="-4.218319490602319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9A4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6.9011706866254963E-2"/>
                      <c:h val="0.107622330084028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64-47D3-8EFF-1CAA73E0B172}"/>
                </c:ext>
              </c:extLst>
            </c:dLbl>
            <c:dLbl>
              <c:idx val="1"/>
              <c:layout>
                <c:manualLayout>
                  <c:x val="2.5309916943614289E-2"/>
                  <c:y val="-5.25627985758388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64-47D3-8EFF-1CAA73E0B172}"/>
                </c:ext>
              </c:extLst>
            </c:dLbl>
            <c:dLbl>
              <c:idx val="2"/>
              <c:layout>
                <c:manualLayout>
                  <c:x val="3.8984446557811435E-2"/>
                  <c:y val="3.64725809472271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64-47D3-8EFF-1CAA73E0B172}"/>
                </c:ext>
              </c:extLst>
            </c:dLbl>
            <c:dLbl>
              <c:idx val="3"/>
              <c:layout>
                <c:manualLayout>
                  <c:x val="-5.5681817275951437E-2"/>
                  <c:y val="1.31406996439592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64-47D3-8EFF-1CAA73E0B172}"/>
                </c:ext>
              </c:extLst>
            </c:dLbl>
            <c:dLbl>
              <c:idx val="4"/>
              <c:layout>
                <c:manualLayout>
                  <c:x val="0"/>
                  <c:y val="-5.25627985758388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64-47D3-8EFF-1CAA73E0B172}"/>
                </c:ext>
              </c:extLst>
            </c:dLbl>
            <c:dLbl>
              <c:idx val="5"/>
              <c:layout>
                <c:manualLayout>
                  <c:x val="-8.4366389812047943E-3"/>
                  <c:y val="1.83969795015432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64-47D3-8EFF-1CAA73E0B1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GRÁFICAS!$C$37:$H$37</c:f>
              <c:strCache>
                <c:ptCount val="6"/>
                <c:pt idx="0">
                  <c:v>SI</c:v>
                </c:pt>
                <c:pt idx="1">
                  <c:v>NO</c:v>
                </c:pt>
                <c:pt idx="2">
                  <c:v>EN PROCESO </c:v>
                </c:pt>
                <c:pt idx="3">
                  <c:v>OTRO</c:v>
                </c:pt>
                <c:pt idx="4">
                  <c:v>SIN RESPUESTA</c:v>
                </c:pt>
                <c:pt idx="5">
                  <c:v>NO APLICA</c:v>
                </c:pt>
              </c:strCache>
            </c:strRef>
          </c:cat>
          <c:val>
            <c:numRef>
              <c:f>GRÁFICAS!$C$38:$H$38</c:f>
              <c:numCache>
                <c:formatCode>General</c:formatCode>
                <c:ptCount val="6"/>
                <c:pt idx="0">
                  <c:v>1</c:v>
                </c:pt>
                <c:pt idx="1">
                  <c:v>18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4-47D3-8EFF-1CAA73E0B17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GRÁFICAS!$B$40</c:f>
              <c:strCache>
                <c:ptCount val="1"/>
                <c:pt idx="0">
                  <c:v>¿Se cuenta con un repositorio de sentencias relacionadas con derechos político-electorales de las mujeres?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7C-4E21-B643-36DCC0925F21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57C-4E21-B643-36DCC0925F2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7C-4E21-B643-36DCC0925F21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57C-4E21-B643-36DCC0925F21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7C-4E21-B643-36DCC0925F21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757C-4E21-B643-36DCC0925F21}"/>
              </c:ext>
            </c:extLst>
          </c:dPt>
          <c:dLbls>
            <c:dLbl>
              <c:idx val="0"/>
              <c:layout>
                <c:manualLayout>
                  <c:x val="2.2860460801574157E-2"/>
                  <c:y val="-1.60445305206134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7C-4E21-B643-36DCC0925F21}"/>
                </c:ext>
              </c:extLst>
            </c:dLbl>
            <c:dLbl>
              <c:idx val="1"/>
              <c:layout>
                <c:manualLayout>
                  <c:x val="-8.1644502862765148E-3"/>
                  <c:y val="1.87186189407156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7C-4E21-B643-36DCC0925F21}"/>
                </c:ext>
              </c:extLst>
            </c:dLbl>
            <c:dLbl>
              <c:idx val="2"/>
              <c:layout>
                <c:manualLayout>
                  <c:x val="-1.3063120458042376E-2"/>
                  <c:y val="1.06963536804090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7C-4E21-B643-36DCC0925F21}"/>
                </c:ext>
              </c:extLst>
            </c:dLbl>
            <c:dLbl>
              <c:idx val="3"/>
              <c:layout>
                <c:manualLayout>
                  <c:x val="-2.2860460801574157E-2"/>
                  <c:y val="-1.06963536804089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7C-4E21-B643-36DCC0925F21}"/>
                </c:ext>
              </c:extLst>
            </c:dLbl>
            <c:dLbl>
              <c:idx val="4"/>
              <c:layout>
                <c:manualLayout>
                  <c:x val="0"/>
                  <c:y val="1.60445305206134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7C-4E21-B643-36DCC0925F21}"/>
                </c:ext>
              </c:extLst>
            </c:dLbl>
            <c:dLbl>
              <c:idx val="5"/>
              <c:layout>
                <c:manualLayout>
                  <c:x val="0.15839033555376381"/>
                  <c:y val="5.34817684020447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7C-4E21-B643-36DCC0925F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GRÁFICAS!$C$39:$H$39</c:f>
              <c:strCache>
                <c:ptCount val="6"/>
                <c:pt idx="0">
                  <c:v>SI</c:v>
                </c:pt>
                <c:pt idx="1">
                  <c:v>NO</c:v>
                </c:pt>
                <c:pt idx="2">
                  <c:v>EN PROCESO </c:v>
                </c:pt>
                <c:pt idx="3">
                  <c:v>OTRO</c:v>
                </c:pt>
                <c:pt idx="4">
                  <c:v>SIN RESPUESTA</c:v>
                </c:pt>
                <c:pt idx="5">
                  <c:v>NO APLICA</c:v>
                </c:pt>
              </c:strCache>
            </c:strRef>
          </c:cat>
          <c:val>
            <c:numRef>
              <c:f>GRÁFICAS!$C$40:$H$40</c:f>
              <c:numCache>
                <c:formatCode>General</c:formatCode>
                <c:ptCount val="6"/>
                <c:pt idx="0">
                  <c:v>18</c:v>
                </c:pt>
                <c:pt idx="1">
                  <c:v>6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C-4E21-B643-36DCC0925F2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66560045491702"/>
          <c:y val="9.1989894486550747E-2"/>
          <c:w val="0.56840525820094534"/>
          <c:h val="0.8642764020048905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B7F-4FA9-B335-481825D25619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B7F-4FA9-B335-481825D25619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7F-4FA9-B335-481825D25619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B7F-4FA9-B335-481825D25619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B7F-4FA9-B335-481825D25619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B7F-4FA9-B335-481825D2561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3B7F-4FA9-B335-481825D25619}"/>
                </c:ext>
              </c:extLst>
            </c:dLbl>
            <c:dLbl>
              <c:idx val="1"/>
              <c:layout>
                <c:manualLayout>
                  <c:x val="-0.18160307157834882"/>
                  <c:y val="-7.23842864669882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3B7F-4FA9-B335-481825D2561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3B7F-4FA9-B335-481825D2561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3B7F-4FA9-B335-481825D25619}"/>
                </c:ext>
              </c:extLst>
            </c:dLbl>
            <c:dLbl>
              <c:idx val="4"/>
              <c:layout>
                <c:manualLayout>
                  <c:x val="2.2920776024451788E-2"/>
                  <c:y val="2.68089949877734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>
                        <a:gd name="adj1" fmla="val 60915"/>
                        <a:gd name="adj2" fmla="val 14445"/>
                        <a:gd name="adj3" fmla="val 64429"/>
                        <a:gd name="adj4" fmla="val 16077"/>
                        <a:gd name="adj5" fmla="val 139675"/>
                        <a:gd name="adj6" fmla="val 6440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3B7F-4FA9-B335-481825D25619}"/>
                </c:ext>
              </c:extLst>
            </c:dLbl>
            <c:dLbl>
              <c:idx val="5"/>
              <c:layout>
                <c:manualLayout>
                  <c:x val="-6.4647595818525664E-1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3B7F-4FA9-B335-481825D256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accent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Hoja1!$A$2:$A$7</c:f>
              <c:strCache>
                <c:ptCount val="6"/>
                <c:pt idx="0">
                  <c:v>SÍ</c:v>
                </c:pt>
                <c:pt idx="1">
                  <c:v>NO</c:v>
                </c:pt>
                <c:pt idx="2">
                  <c:v>EN PROCESO</c:v>
                </c:pt>
                <c:pt idx="3">
                  <c:v>OTRO</c:v>
                </c:pt>
                <c:pt idx="4">
                  <c:v>SIN RESPUESTA</c:v>
                </c:pt>
                <c:pt idx="5">
                  <c:v>NO APLICA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</c:v>
                </c:pt>
                <c:pt idx="1">
                  <c:v>16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F-4FA9-B335-481825D2561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GRÁFICAS!$B$4</c:f>
              <c:strCache>
                <c:ptCount val="1"/>
                <c:pt idx="0">
                  <c:v>¿Se ha implementado algún programa de Justicia Itinerante?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6F6-43FE-ADFF-F084A8299833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6F6-43FE-ADFF-F084A82998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6F6-43FE-ADFF-F084A8299833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6F6-43FE-ADFF-F084A8299833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6F6-43FE-ADFF-F084A8299833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6F6-43FE-ADFF-F084A8299833}"/>
              </c:ext>
            </c:extLst>
          </c:dPt>
          <c:dLbls>
            <c:dLbl>
              <c:idx val="0"/>
              <c:layout>
                <c:manualLayout>
                  <c:x val="-2.4409727703843414E-3"/>
                  <c:y val="1.21066183164555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24674981188788"/>
                      <c:h val="0.11437761019167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6F6-43FE-ADFF-F084A8299833}"/>
                </c:ext>
              </c:extLst>
            </c:dLbl>
            <c:dLbl>
              <c:idx val="1"/>
              <c:layout>
                <c:manualLayout>
                  <c:x val="2.7665810337863743E-2"/>
                  <c:y val="-1.21066183164555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F6-43FE-ADFF-F084A829983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F6-43FE-ADFF-F084A8299833}"/>
                </c:ext>
              </c:extLst>
            </c:dLbl>
            <c:dLbl>
              <c:idx val="3"/>
              <c:layout>
                <c:manualLayout>
                  <c:x val="-3.2548012162192642E-2"/>
                  <c:y val="1.69492656430377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F6-43FE-ADFF-F084A8299833}"/>
                </c:ext>
              </c:extLst>
            </c:dLbl>
            <c:dLbl>
              <c:idx val="4"/>
              <c:layout>
                <c:manualLayout>
                  <c:x val="-2.2783608513534847E-2"/>
                  <c:y val="6.0533091582277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F6-43FE-ADFF-F084A8299833}"/>
                </c:ext>
              </c:extLst>
            </c:dLbl>
            <c:dLbl>
              <c:idx val="5"/>
              <c:layout>
                <c:manualLayout>
                  <c:x val="3.580281337841190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F6-43FE-ADFF-F084A829983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GRÁFICAS!$C$3:$H$3</c:f>
              <c:strCache>
                <c:ptCount val="6"/>
                <c:pt idx="0">
                  <c:v>SI</c:v>
                </c:pt>
                <c:pt idx="1">
                  <c:v>NO</c:v>
                </c:pt>
                <c:pt idx="2">
                  <c:v>EN PROCESO </c:v>
                </c:pt>
                <c:pt idx="3">
                  <c:v>OTRO</c:v>
                </c:pt>
                <c:pt idx="4">
                  <c:v>SIN RESPUESTA</c:v>
                </c:pt>
                <c:pt idx="5">
                  <c:v>NO APLICA</c:v>
                </c:pt>
              </c:strCache>
            </c:strRef>
          </c:cat>
          <c:val>
            <c:numRef>
              <c:f>GRÁFICAS!$C$4:$H$4</c:f>
              <c:numCache>
                <c:formatCode>General</c:formatCode>
                <c:ptCount val="6"/>
                <c:pt idx="0">
                  <c:v>2</c:v>
                </c:pt>
                <c:pt idx="1">
                  <c:v>20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F6-43FE-ADFF-F084A829983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71253593300838"/>
          <c:y val="1.9484856092030961E-2"/>
          <c:w val="0.64247969003874517"/>
          <c:h val="0.81933383540737725"/>
        </c:manualLayout>
      </c:layout>
      <c:pieChart>
        <c:varyColors val="1"/>
        <c:ser>
          <c:idx val="0"/>
          <c:order val="0"/>
          <c:tx>
            <c:strRef>
              <c:f>GRÁFICAS!$B$8</c:f>
              <c:strCache>
                <c:ptCount val="1"/>
                <c:pt idx="0">
                  <c:v>¿Proporciona el servicio de defensoría pública?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09F-472D-843B-D28B309098D2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09F-472D-843B-D28B309098D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09F-472D-843B-D28B309098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09F-472D-843B-D28B309098D2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09F-472D-843B-D28B309098D2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09F-472D-843B-D28B309098D2}"/>
              </c:ext>
            </c:extLst>
          </c:dPt>
          <c:dLbls>
            <c:dLbl>
              <c:idx val="0"/>
              <c:layout>
                <c:manualLayout>
                  <c:x val="6.5476190476190479E-2"/>
                  <c:y val="5.06058758602002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9F-472D-843B-D28B309098D2}"/>
                </c:ext>
              </c:extLst>
            </c:dLbl>
            <c:dLbl>
              <c:idx val="1"/>
              <c:layout>
                <c:manualLayout>
                  <c:x val="1.7857142857142856E-2"/>
                  <c:y val="-9.277636731652167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9F-472D-843B-D28B309098D2}"/>
                </c:ext>
              </c:extLst>
            </c:dLbl>
            <c:dLbl>
              <c:idx val="2"/>
              <c:layout>
                <c:manualLayout>
                  <c:x val="0"/>
                  <c:y val="2.78332317231100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9F-472D-843B-D28B309098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9F-472D-843B-D28B309098D2}"/>
                </c:ext>
              </c:extLst>
            </c:dLbl>
            <c:dLbl>
              <c:idx val="4"/>
              <c:layout>
                <c:manualLayout>
                  <c:x val="7.9365079365079361E-3"/>
                  <c:y val="3.28938193091301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9F-472D-843B-D28B309098D2}"/>
                </c:ext>
              </c:extLst>
            </c:dLbl>
            <c:dLbl>
              <c:idx val="5"/>
              <c:layout>
                <c:manualLayout>
                  <c:x val="-3.174603174603177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9F-472D-843B-D28B30909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GRÁFICAS!$C$7:$H$7</c:f>
              <c:strCache>
                <c:ptCount val="6"/>
                <c:pt idx="0">
                  <c:v>SI</c:v>
                </c:pt>
                <c:pt idx="1">
                  <c:v>NO</c:v>
                </c:pt>
                <c:pt idx="2">
                  <c:v>EN PROCESO </c:v>
                </c:pt>
                <c:pt idx="3">
                  <c:v>OTRO</c:v>
                </c:pt>
                <c:pt idx="4">
                  <c:v>SIN RESPUESTA</c:v>
                </c:pt>
                <c:pt idx="5">
                  <c:v>NO APLICA</c:v>
                </c:pt>
              </c:strCache>
            </c:strRef>
          </c:cat>
          <c:val>
            <c:numRef>
              <c:f>GRÁFICAS!$C$8:$H$8</c:f>
              <c:numCache>
                <c:formatCode>General</c:formatCode>
                <c:ptCount val="6"/>
                <c:pt idx="0">
                  <c:v>5</c:v>
                </c:pt>
                <c:pt idx="1">
                  <c:v>17</c:v>
                </c:pt>
                <c:pt idx="2">
                  <c:v>1</c:v>
                </c:pt>
                <c:pt idx="3">
                  <c:v>0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09F-472D-843B-D28B309098D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GRÁFICAS!$B$10</c:f>
              <c:strCache>
                <c:ptCount val="1"/>
                <c:pt idx="0">
                  <c:v>¿Se realiza promoción sobre la importancia de contar con una defensoría jurídica gratuita?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06-4124-830A-F18439C66A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06-4124-830A-F18439C66AE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06-4124-830A-F18439C66AEA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06-4124-830A-F18439C66AEA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D06-4124-830A-F18439C66AEA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D06-4124-830A-F18439C66AEA}"/>
              </c:ext>
            </c:extLst>
          </c:dPt>
          <c:dLbls>
            <c:dLbl>
              <c:idx val="0"/>
              <c:layout>
                <c:manualLayout>
                  <c:x val="2.7113771091453825E-2"/>
                  <c:y val="-1.2705406707979431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6-4124-830A-F18439C66AEA}"/>
                </c:ext>
              </c:extLst>
            </c:dLbl>
            <c:dLbl>
              <c:idx val="1"/>
              <c:layout>
                <c:manualLayout>
                  <c:x val="9.0379236971511422E-3"/>
                  <c:y val="8.3163622790761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06-4124-830A-F18439C66AEA}"/>
                </c:ext>
              </c:extLst>
            </c:dLbl>
            <c:dLbl>
              <c:idx val="2"/>
              <c:layout>
                <c:manualLayout>
                  <c:x val="-5.4227542182907649E-3"/>
                  <c:y val="-1.0164325366383545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06-4124-830A-F18439C66AE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06-4124-830A-F18439C66AEA}"/>
                </c:ext>
              </c:extLst>
            </c:dLbl>
            <c:dLbl>
              <c:idx val="4"/>
              <c:layout>
                <c:manualLayout>
                  <c:x val="-1.4460677915442057E-2"/>
                  <c:y val="-1.94048453178444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06-4124-830A-F18439C66AEA}"/>
                </c:ext>
              </c:extLst>
            </c:dLbl>
            <c:dLbl>
              <c:idx val="5"/>
              <c:layout>
                <c:manualLayout>
                  <c:x val="-1.6268262654872311E-2"/>
                  <c:y val="2.49490868372285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D06-4124-830A-F18439C66A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GRÁFICAS!$C$9:$H$9</c:f>
              <c:strCache>
                <c:ptCount val="6"/>
                <c:pt idx="0">
                  <c:v>SI</c:v>
                </c:pt>
                <c:pt idx="1">
                  <c:v>NO</c:v>
                </c:pt>
                <c:pt idx="2">
                  <c:v>EN PROCESO </c:v>
                </c:pt>
                <c:pt idx="3">
                  <c:v>OTRO</c:v>
                </c:pt>
                <c:pt idx="4">
                  <c:v>SIN RESPUESTA</c:v>
                </c:pt>
                <c:pt idx="5">
                  <c:v>NO APLICA</c:v>
                </c:pt>
              </c:strCache>
            </c:strRef>
          </c:cat>
          <c:val>
            <c:numRef>
              <c:f>GRÁFICAS!$C$10:$H$10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1</c:v>
                </c:pt>
                <c:pt idx="3">
                  <c:v>0</c:v>
                </c:pt>
                <c:pt idx="4">
                  <c:v>4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06-4124-830A-F18439C66AE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GRÁFICAS!$B$16</c:f>
              <c:strCache>
                <c:ptCount val="1"/>
                <c:pt idx="0">
                  <c:v>¿El órgano de administración de justicia cuenta con Unidad de Género?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1C-430B-A839-82980B88A028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1C-430B-A839-82980B88A02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11C-430B-A839-82980B88A028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11C-430B-A839-82980B88A028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11C-430B-A839-82980B88A02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11C-430B-A839-82980B88A028}"/>
              </c:ext>
            </c:extLst>
          </c:dPt>
          <c:dLbls>
            <c:dLbl>
              <c:idx val="0"/>
              <c:layout>
                <c:manualLayout>
                  <c:x val="1.5826874431571036E-3"/>
                  <c:y val="-2.53768664485455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1C-430B-A839-82980B88A028}"/>
                </c:ext>
              </c:extLst>
            </c:dLbl>
            <c:dLbl>
              <c:idx val="1"/>
              <c:layout>
                <c:manualLayout>
                  <c:x val="-3.1653748863144683E-3"/>
                  <c:y val="1.01507465794182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1C-430B-A839-82980B88A028}"/>
                </c:ext>
              </c:extLst>
            </c:dLbl>
            <c:dLbl>
              <c:idx val="2"/>
              <c:layout>
                <c:manualLayout>
                  <c:x val="-9.4961246589433182E-3"/>
                  <c:y val="4.31406729625273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D09E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1C-430B-A839-82980B88A028}"/>
                </c:ext>
              </c:extLst>
            </c:dLbl>
            <c:dLbl>
              <c:idx val="3"/>
              <c:layout>
                <c:manualLayout>
                  <c:x val="-5.6976747953659909E-2"/>
                  <c:y val="2.53768664485455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E214EA-25D7-4689-BB35-CFC1ED5F33A0}" type="CATEGORYNAME">
                      <a:rPr lang="en-US">
                        <a:solidFill>
                          <a:srgbClr val="0070C0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[NOMBRE DE CATEGORÍA]</a:t>
                    </a:fld>
                    <a:endParaRPr lang="en-US" baseline="0" dirty="0">
                      <a:solidFill>
                        <a:srgbClr val="0070C0"/>
                      </a:solidFill>
                    </a:endParaRPr>
                  </a:p>
                  <a:p>
                    <a:pPr>
                      <a:defRPr>
                        <a:solidFill>
                          <a:srgbClr val="0070C0"/>
                        </a:solidFill>
                      </a:defRPr>
                    </a:pPr>
                    <a:fld id="{308DB713-B76C-4480-AB2D-C202A24BB789}" type="VALUE">
                      <a:rPr lang="en-US">
                        <a:solidFill>
                          <a:srgbClr val="0070C0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[VALOR]</a:t>
                    </a:fld>
                    <a:endParaRPr lang="en-US" baseline="0" dirty="0">
                      <a:solidFill>
                        <a:srgbClr val="0070C0"/>
                      </a:solidFill>
                    </a:endParaRPr>
                  </a:p>
                  <a:p>
                    <a:pPr>
                      <a:defRPr>
                        <a:solidFill>
                          <a:srgbClr val="0070C0"/>
                        </a:solidFill>
                      </a:defRPr>
                    </a:pPr>
                    <a:fld id="{0C997034-EBAB-4D11-BA78-EE0216621A96}" type="PERCENTAGE">
                      <a:rPr lang="en-US">
                        <a:solidFill>
                          <a:srgbClr val="0070C0"/>
                        </a:solidFill>
                      </a:rPr>
                      <a:pPr>
                        <a:defRPr>
                          <a:solidFill>
                            <a:srgbClr val="0070C0"/>
                          </a:solidFill>
                        </a:defRPr>
                      </a:pPr>
                      <a:t>[PORCENTAJE]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11C-430B-A839-82980B88A028}"/>
                </c:ext>
              </c:extLst>
            </c:dLbl>
            <c:dLbl>
              <c:idx val="4"/>
              <c:layout>
                <c:manualLayout>
                  <c:x val="4.253241954526772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1C-430B-A839-82980B88A02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1C-430B-A839-82980B88A028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GRÁFICAS!$C$15:$H$15</c:f>
              <c:strCache>
                <c:ptCount val="6"/>
                <c:pt idx="0">
                  <c:v>SI</c:v>
                </c:pt>
                <c:pt idx="1">
                  <c:v>NO</c:v>
                </c:pt>
                <c:pt idx="2">
                  <c:v>EN PROCESO </c:v>
                </c:pt>
                <c:pt idx="3">
                  <c:v>OTRO</c:v>
                </c:pt>
                <c:pt idx="4">
                  <c:v>SIN RESPUESTA</c:v>
                </c:pt>
                <c:pt idx="5">
                  <c:v>NO APLICA</c:v>
                </c:pt>
              </c:strCache>
            </c:strRef>
          </c:cat>
          <c:val>
            <c:numRef>
              <c:f>GRÁFICAS!$C$16:$H$16</c:f>
              <c:numCache>
                <c:formatCode>General</c:formatCode>
                <c:ptCount val="6"/>
                <c:pt idx="0">
                  <c:v>19</c:v>
                </c:pt>
                <c:pt idx="1">
                  <c:v>6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1C-430B-A839-82980B88A02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GRÁFICAS!$B$18</c:f>
              <c:strCache>
                <c:ptCount val="1"/>
                <c:pt idx="0">
                  <c:v>¿Se cuenta con convenios de colaboración con instituciones o personas morales respecto de requerimientos en asuntos jurisdiccionales relacionados con violencia de género?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D7-44F6-9995-BE4E216DEFE7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9D7-44F6-9995-BE4E216DEF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D7-44F6-9995-BE4E216DEF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9D7-44F6-9995-BE4E216DEFE7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49D7-44F6-9995-BE4E216DEFE7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D7-44F6-9995-BE4E216DEFE7}"/>
              </c:ext>
            </c:extLst>
          </c:dPt>
          <c:dLbls>
            <c:dLbl>
              <c:idx val="0"/>
              <c:layout>
                <c:manualLayout>
                  <c:x val="1.9018780671527687E-3"/>
                  <c:y val="-2.0746384434937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D7-44F6-9995-BE4E216DEFE7}"/>
                </c:ext>
              </c:extLst>
            </c:dLbl>
            <c:dLbl>
              <c:idx val="1"/>
              <c:layout>
                <c:manualLayout>
                  <c:x val="0"/>
                  <c:y val="1.77826152299462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D7-44F6-9995-BE4E216DEFE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D7-44F6-9995-BE4E216DEFE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D7-44F6-9995-BE4E216DEFE7}"/>
                </c:ext>
              </c:extLst>
            </c:dLbl>
            <c:dLbl>
              <c:idx val="4"/>
              <c:layout>
                <c:manualLayout>
                  <c:x val="-1.3313146470069381E-2"/>
                  <c:y val="8.29855377397502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D7-44F6-9995-BE4E216DEFE7}"/>
                </c:ext>
              </c:extLst>
            </c:dLbl>
            <c:dLbl>
              <c:idx val="5"/>
              <c:layout>
                <c:manualLayout>
                  <c:x val="0.2339310022597904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D7-44F6-9995-BE4E216DEFE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GRÁFICAS!$C$17:$H$17</c:f>
              <c:strCache>
                <c:ptCount val="6"/>
                <c:pt idx="0">
                  <c:v>SI</c:v>
                </c:pt>
                <c:pt idx="1">
                  <c:v>NO</c:v>
                </c:pt>
                <c:pt idx="2">
                  <c:v>EN PROCESO </c:v>
                </c:pt>
                <c:pt idx="3">
                  <c:v>OTRO</c:v>
                </c:pt>
                <c:pt idx="4">
                  <c:v>SIN RESPUESTA</c:v>
                </c:pt>
                <c:pt idx="5">
                  <c:v>NO APLICA</c:v>
                </c:pt>
              </c:strCache>
            </c:strRef>
          </c:cat>
          <c:val>
            <c:numRef>
              <c:f>GRÁFICAS!$C$18:$H$18</c:f>
              <c:numCache>
                <c:formatCode>General</c:formatCode>
                <c:ptCount val="6"/>
                <c:pt idx="0">
                  <c:v>15</c:v>
                </c:pt>
                <c:pt idx="1">
                  <c:v>11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7-44F6-9995-BE4E216DEFE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GRÁFICAS!$B$22</c:f>
              <c:strCache>
                <c:ptCount val="1"/>
                <c:pt idx="0">
                  <c:v>¿Se realizán acciones tendientes a la sensibilización de las impartidoras e impartidores de justicia en materia de perspectiva de género?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2A-474B-984A-3530AB3617D5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432A-474B-984A-3530AB3617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2A-474B-984A-3530AB3617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32A-474B-984A-3530AB3617D5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32A-474B-984A-3530AB3617D5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32A-474B-984A-3530AB3617D5}"/>
              </c:ext>
            </c:extLst>
          </c:dPt>
          <c:dLbls>
            <c:dLbl>
              <c:idx val="0"/>
              <c:layout>
                <c:manualLayout>
                  <c:x val="2.5570005129488611E-2"/>
                  <c:y val="-3.17441273364428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2A-474B-984A-3530AB3617D5}"/>
                </c:ext>
              </c:extLst>
            </c:dLbl>
            <c:dLbl>
              <c:idx val="1"/>
              <c:layout>
                <c:manualLayout>
                  <c:x val="-6.2941551087971975E-2"/>
                  <c:y val="5.91595100360979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6.4151286460875881E-2"/>
                      <c:h val="0.161274709633263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32A-474B-984A-3530AB3617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2A-474B-984A-3530AB3617D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2A-474B-984A-3530AB3617D5}"/>
                </c:ext>
              </c:extLst>
            </c:dLbl>
            <c:dLbl>
              <c:idx val="4"/>
              <c:layout>
                <c:manualLayout>
                  <c:x val="-6.884232150246934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2A-474B-984A-3530AB3617D5}"/>
                </c:ext>
              </c:extLst>
            </c:dLbl>
            <c:dLbl>
              <c:idx val="5"/>
              <c:layout>
                <c:manualLayout>
                  <c:x val="0.22816312269389838"/>
                  <c:y val="5.77165951571686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2A-474B-984A-3530AB3617D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GRÁFICAS!$C$21:$H$21</c:f>
              <c:strCache>
                <c:ptCount val="6"/>
                <c:pt idx="0">
                  <c:v>SI</c:v>
                </c:pt>
                <c:pt idx="1">
                  <c:v>NO</c:v>
                </c:pt>
                <c:pt idx="2">
                  <c:v>EN PROCESO </c:v>
                </c:pt>
                <c:pt idx="3">
                  <c:v>OTRO</c:v>
                </c:pt>
                <c:pt idx="4">
                  <c:v>SIN RESPUESTA</c:v>
                </c:pt>
                <c:pt idx="5">
                  <c:v>NO APLICA</c:v>
                </c:pt>
              </c:strCache>
            </c:strRef>
          </c:cat>
          <c:val>
            <c:numRef>
              <c:f>GRÁFICAS!$C$22:$H$22</c:f>
              <c:numCache>
                <c:formatCode>General</c:formatCode>
                <c:ptCount val="6"/>
                <c:pt idx="0">
                  <c:v>25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A-474B-984A-3530AB3617D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GRÁFICAS!$B$24</c:f>
              <c:strCache>
                <c:ptCount val="1"/>
                <c:pt idx="0">
                  <c:v>¿Implementa evaluaciones periódicas en materia para juzgar con Perspectiva de Género y sobre Derechos Humanos?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A85-4262-8F46-4DBE031E9CCD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A85-4262-8F46-4DBE031E9C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A85-4262-8F46-4DBE031E9C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A85-4262-8F46-4DBE031E9CCD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2A85-4262-8F46-4DBE031E9CCD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A85-4262-8F46-4DBE031E9CCD}"/>
              </c:ext>
            </c:extLst>
          </c:dPt>
          <c:dLbls>
            <c:dLbl>
              <c:idx val="0"/>
              <c:layout>
                <c:manualLayout>
                  <c:x val="3.378844416585852E-3"/>
                  <c:y val="2.67408842010223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85-4262-8F46-4DBE031E9CCD}"/>
                </c:ext>
              </c:extLst>
            </c:dLbl>
            <c:dLbl>
              <c:idx val="1"/>
              <c:layout>
                <c:manualLayout>
                  <c:x val="-0.2365191091610183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85-4262-8F46-4DBE031E9CC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85-4262-8F46-4DBE031E9CC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85-4262-8F46-4DBE031E9CCD}"/>
                </c:ext>
              </c:extLst>
            </c:dLbl>
            <c:dLbl>
              <c:idx val="4"/>
              <c:layout>
                <c:manualLayout>
                  <c:x val="-2.3651910916101831E-2"/>
                  <c:y val="8.55708294432716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85-4262-8F46-4DBE031E9CCD}"/>
                </c:ext>
              </c:extLst>
            </c:dLbl>
            <c:dLbl>
              <c:idx val="5"/>
              <c:layout>
                <c:manualLayout>
                  <c:x val="-6.757688833171951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85-4262-8F46-4DBE031E9CC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GRÁFICAS!$C$23:$H$23</c:f>
              <c:strCache>
                <c:ptCount val="6"/>
                <c:pt idx="0">
                  <c:v>SI</c:v>
                </c:pt>
                <c:pt idx="1">
                  <c:v>NO</c:v>
                </c:pt>
                <c:pt idx="2">
                  <c:v>EN PROCESO </c:v>
                </c:pt>
                <c:pt idx="3">
                  <c:v>OTRO</c:v>
                </c:pt>
                <c:pt idx="4">
                  <c:v>SIN RESPUESTA</c:v>
                </c:pt>
                <c:pt idx="5">
                  <c:v>NO APLICA</c:v>
                </c:pt>
              </c:strCache>
            </c:strRef>
          </c:cat>
          <c:val>
            <c:numRef>
              <c:f>GRÁFICAS!$C$24:$H$24</c:f>
              <c:numCache>
                <c:formatCode>General</c:formatCode>
                <c:ptCount val="6"/>
                <c:pt idx="0">
                  <c:v>5</c:v>
                </c:pt>
                <c:pt idx="1">
                  <c:v>21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5-4262-8F46-4DBE031E9CC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523CE-3CC1-4633-B925-C9ADE8FC7C4F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0990-0377-4241-A02F-935BD2ED1C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90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ff98b3921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5" name="Google Shape;745;gff98b3921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208C8-EFF8-49BE-1473-3F8FD31BD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CF786F-0F70-1750-4F60-0BE653252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7D03CA-0A8C-E4E8-5345-C4C774CE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3A71-2C6D-4B93-B8BB-CC4146389247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C3F787-E7C1-52B4-4064-A804E784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F9BAB7-5319-5288-C554-9A51CC41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21F5-5CFF-4A55-835C-FCB2D0D59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77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218C1-9CAC-AAD4-A417-5E5126E3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876F46-8602-C348-1207-00ECE6E2A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402792-0384-8D74-A200-C7FAC799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3A71-2C6D-4B93-B8BB-CC4146389247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5A9D8C-711B-2BB3-A28A-9FC7D8093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EB6894-66AE-7330-F195-7428369B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21F5-5CFF-4A55-835C-FCB2D0D59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239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C86FF0-C0B7-F45E-642F-3A497F9B4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E8D778-B137-A648-4D24-19EF57DF6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1741E-240E-6E28-37F6-3D6BAB088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3A71-2C6D-4B93-B8BB-CC4146389247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005D26-05F6-EAE2-79EE-65ACAF1A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B467BF-54F2-AD44-90E6-DD755DA7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21F5-5CFF-4A55-835C-FCB2D0D59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583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5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10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105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5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105"/>
          <p:cNvSpPr txBox="1">
            <a:spLocks noGrp="1"/>
          </p:cNvSpPr>
          <p:nvPr>
            <p:ph type="dt" idx="10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5"/>
          <p:cNvSpPr txBox="1">
            <a:spLocks noGrp="1"/>
          </p:cNvSpPr>
          <p:nvPr>
            <p:ph type="ftr" idx="11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5"/>
          <p:cNvSpPr txBox="1">
            <a:spLocks noGrp="1"/>
          </p:cNvSpPr>
          <p:nvPr>
            <p:ph type="sldNum" idx="12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  <p:cxnSp>
        <p:nvCxnSpPr>
          <p:cNvPr id="22" name="Google Shape;22;p105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06019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En blanc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106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106"/>
          <p:cNvSpPr txBox="1">
            <a:spLocks noGrp="1"/>
          </p:cNvSpPr>
          <p:nvPr>
            <p:ph type="dt" idx="10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6"/>
          <p:cNvSpPr txBox="1">
            <a:spLocks noGrp="1"/>
          </p:cNvSpPr>
          <p:nvPr>
            <p:ph type="ftr" idx="11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6"/>
          <p:cNvSpPr txBox="1">
            <a:spLocks noGrp="1"/>
          </p:cNvSpPr>
          <p:nvPr>
            <p:ph type="sldNum" idx="12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98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10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8348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8"/>
          <p:cNvSpPr txBox="1"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8"/>
          <p:cNvSpPr txBox="1">
            <a:spLocks noGrp="1"/>
          </p:cNvSpPr>
          <p:nvPr>
            <p:ph type="body" idx="1"/>
          </p:nvPr>
        </p:nvSpPr>
        <p:spPr>
          <a:xfrm>
            <a:off x="1097280" y="1845735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1219170" lvl="1" indent="-457189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828754" lvl="2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2438339" lvl="3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3047924" lvl="4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3657509" lvl="5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4267093" lvl="6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4876678" lvl="7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5486263" lvl="8" indent="-45718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6" name="Google Shape;36;p108"/>
          <p:cNvSpPr txBox="1">
            <a:spLocks noGrp="1"/>
          </p:cNvSpPr>
          <p:nvPr>
            <p:ph type="dt" idx="10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8"/>
          <p:cNvSpPr txBox="1">
            <a:spLocks noGrp="1"/>
          </p:cNvSpPr>
          <p:nvPr>
            <p:ph type="ftr" idx="11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8"/>
          <p:cNvSpPr txBox="1">
            <a:spLocks noGrp="1"/>
          </p:cNvSpPr>
          <p:nvPr>
            <p:ph type="sldNum" idx="12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77696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Encabezado de sección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9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109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109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9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09"/>
          <p:cNvSpPr txBox="1">
            <a:spLocks noGrp="1"/>
          </p:cNvSpPr>
          <p:nvPr>
            <p:ph type="dt" idx="10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9"/>
          <p:cNvSpPr txBox="1">
            <a:spLocks noGrp="1"/>
          </p:cNvSpPr>
          <p:nvPr>
            <p:ph type="ftr" idx="11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9"/>
          <p:cNvSpPr txBox="1">
            <a:spLocks noGrp="1"/>
          </p:cNvSpPr>
          <p:nvPr>
            <p:ph type="sldNum" idx="12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  <p:cxnSp>
        <p:nvCxnSpPr>
          <p:cNvPr id="47" name="Google Shape;47;p109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0417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0"/>
          <p:cNvSpPr txBox="1"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0"/>
          <p:cNvSpPr txBox="1">
            <a:spLocks noGrp="1"/>
          </p:cNvSpPr>
          <p:nvPr>
            <p:ph type="body" idx="1"/>
          </p:nvPr>
        </p:nvSpPr>
        <p:spPr>
          <a:xfrm>
            <a:off x="1097279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1219170" lvl="1" indent="-457189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828754" lvl="2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2438339" lvl="3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3047924" lvl="4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3657509" lvl="5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4267093" lvl="6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4876678" lvl="7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5486263" lvl="8" indent="-45718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110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1219170" lvl="1" indent="-457189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828754" lvl="2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2438339" lvl="3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3047924" lvl="4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3657509" lvl="5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4267093" lvl="6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4876678" lvl="7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5486263" lvl="8" indent="-45718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" name="Google Shape;52;p110"/>
          <p:cNvSpPr txBox="1">
            <a:spLocks noGrp="1"/>
          </p:cNvSpPr>
          <p:nvPr>
            <p:ph type="dt" idx="10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0"/>
          <p:cNvSpPr txBox="1">
            <a:spLocks noGrp="1"/>
          </p:cNvSpPr>
          <p:nvPr>
            <p:ph type="ftr" idx="11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0"/>
          <p:cNvSpPr txBox="1">
            <a:spLocks noGrp="1"/>
          </p:cNvSpPr>
          <p:nvPr>
            <p:ph type="sldNum" idx="12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95199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1"/>
          <p:cNvSpPr txBox="1"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1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2000" b="0" cap="none">
                <a:solidFill>
                  <a:schemeClr val="dk2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 sz="1800" b="1"/>
            </a:lvl3pPr>
            <a:lvl4pPr marL="2438339" lvl="3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11"/>
          <p:cNvSpPr txBox="1">
            <a:spLocks noGrp="1"/>
          </p:cNvSpPr>
          <p:nvPr>
            <p:ph type="body" idx="2"/>
          </p:nvPr>
        </p:nvSpPr>
        <p:spPr>
          <a:xfrm>
            <a:off x="1097280" y="2582335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1219170" lvl="1" indent="-457189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828754" lvl="2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2438339" lvl="3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3047924" lvl="4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3657509" lvl="5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4267093" lvl="6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4876678" lvl="7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5486263" lvl="8" indent="-45718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111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2000" b="0" cap="none">
                <a:solidFill>
                  <a:schemeClr val="dk2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 sz="1800" b="1"/>
            </a:lvl3pPr>
            <a:lvl4pPr marL="2438339" lvl="3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11"/>
          <p:cNvSpPr txBox="1">
            <a:spLocks noGrp="1"/>
          </p:cNvSpPr>
          <p:nvPr>
            <p:ph type="body" idx="4"/>
          </p:nvPr>
        </p:nvSpPr>
        <p:spPr>
          <a:xfrm>
            <a:off x="6217920" y="2582335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1219170" lvl="1" indent="-457189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828754" lvl="2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2438339" lvl="3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3047924" lvl="4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3657509" lvl="5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4267093" lvl="6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4876678" lvl="7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5486263" lvl="8" indent="-45718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111"/>
          <p:cNvSpPr txBox="1">
            <a:spLocks noGrp="1"/>
          </p:cNvSpPr>
          <p:nvPr>
            <p:ph type="dt" idx="10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1"/>
          <p:cNvSpPr txBox="1">
            <a:spLocks noGrp="1"/>
          </p:cNvSpPr>
          <p:nvPr>
            <p:ph type="ftr" idx="11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1"/>
          <p:cNvSpPr txBox="1">
            <a:spLocks noGrp="1"/>
          </p:cNvSpPr>
          <p:nvPr>
            <p:ph type="sldNum" idx="12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8839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2"/>
          <p:cNvSpPr txBox="1"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2"/>
          <p:cNvSpPr txBox="1">
            <a:spLocks noGrp="1"/>
          </p:cNvSpPr>
          <p:nvPr>
            <p:ph type="dt" idx="10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2"/>
          <p:cNvSpPr txBox="1">
            <a:spLocks noGrp="1"/>
          </p:cNvSpPr>
          <p:nvPr>
            <p:ph type="ftr" idx="11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2"/>
          <p:cNvSpPr txBox="1">
            <a:spLocks noGrp="1"/>
          </p:cNvSpPr>
          <p:nvPr>
            <p:ph type="sldNum" idx="12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2599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4A61A-9952-217B-65C4-DCC77BD9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4CB226-68D1-E3E4-52F6-6BEFDCAED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F3AB1A-3B58-F06E-713E-65230CC2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3A71-2C6D-4B93-B8BB-CC4146389247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6ACEE-578D-A4FB-45D3-5264C050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2F9D6E-338E-8AF5-3042-27D7BDDE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21F5-5CFF-4A55-835C-FCB2D0D59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159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Contenido con títul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3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13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3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3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1219170" lvl="1" indent="-457189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828754" lvl="2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2438339" lvl="3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3047924" lvl="4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3657509" lvl="5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4267093" lvl="6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4876678" lvl="7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5486263" lvl="8" indent="-45718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113"/>
          <p:cNvSpPr txBox="1">
            <a:spLocks noGrp="1"/>
          </p:cNvSpPr>
          <p:nvPr>
            <p:ph type="body" idx="2"/>
          </p:nvPr>
        </p:nvSpPr>
        <p:spPr>
          <a:xfrm>
            <a:off x="457200" y="2926081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125"/>
              <a:buNone/>
              <a:defRPr sz="1500">
                <a:solidFill>
                  <a:srgbClr val="FFFFFF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50"/>
              <a:buNone/>
              <a:defRPr sz="1000"/>
            </a:lvl3pPr>
            <a:lvl4pPr marL="2438339" lvl="3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/>
            </a:lvl4pPr>
            <a:lvl5pPr marL="3047924" lvl="4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/>
            </a:lvl5pPr>
            <a:lvl6pPr marL="3657509" lvl="5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/>
            </a:lvl6pPr>
            <a:lvl7pPr marL="4267093" lvl="6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/>
            </a:lvl7pPr>
            <a:lvl8pPr marL="4876678" lvl="7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/>
            </a:lvl8pPr>
            <a:lvl9pPr marL="5486263" lvl="8" indent="-304792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13"/>
          <p:cNvSpPr txBox="1">
            <a:spLocks noGrp="1"/>
          </p:cNvSpPr>
          <p:nvPr>
            <p:ph type="dt" idx="10"/>
          </p:nvPr>
        </p:nvSpPr>
        <p:spPr>
          <a:xfrm>
            <a:off x="465513" y="6459786"/>
            <a:ext cx="2618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3"/>
          <p:cNvSpPr txBox="1">
            <a:spLocks noGrp="1"/>
          </p:cNvSpPr>
          <p:nvPr>
            <p:ph type="ftr" idx="11"/>
          </p:nvPr>
        </p:nvSpPr>
        <p:spPr>
          <a:xfrm>
            <a:off x="4800600" y="6459786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3"/>
          <p:cNvSpPr txBox="1">
            <a:spLocks noGrp="1"/>
          </p:cNvSpPr>
          <p:nvPr>
            <p:ph type="sldNum" idx="12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1051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1051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1051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1051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1051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1051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1051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1051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8"/>
              <a:buFont typeface="Calibri"/>
              <a:buNone/>
              <a:defRPr sz="1051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6631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Imagen con títul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4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14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14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1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7" y="1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83" name="Google Shape;83;p114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  <a:defRPr sz="1500">
                <a:solidFill>
                  <a:srgbClr val="FFFFFF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50"/>
              <a:buNone/>
              <a:defRPr sz="1000"/>
            </a:lvl3pPr>
            <a:lvl4pPr marL="2438339" lvl="3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/>
            </a:lvl4pPr>
            <a:lvl5pPr marL="3047924" lvl="4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/>
            </a:lvl5pPr>
            <a:lvl6pPr marL="3657509" lvl="5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/>
            </a:lvl6pPr>
            <a:lvl7pPr marL="4267093" lvl="6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/>
            </a:lvl7pPr>
            <a:lvl8pPr marL="4876678" lvl="7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/>
            </a:lvl8pPr>
            <a:lvl9pPr marL="5486263" lvl="8" indent="-304792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675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14"/>
          <p:cNvSpPr txBox="1">
            <a:spLocks noGrp="1"/>
          </p:cNvSpPr>
          <p:nvPr>
            <p:ph type="dt" idx="10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4"/>
          <p:cNvSpPr txBox="1">
            <a:spLocks noGrp="1"/>
          </p:cNvSpPr>
          <p:nvPr>
            <p:ph type="ftr" idx="11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4"/>
          <p:cNvSpPr txBox="1">
            <a:spLocks noGrp="1"/>
          </p:cNvSpPr>
          <p:nvPr>
            <p:ph type="sldNum" idx="12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65380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5"/>
          <p:cNvSpPr txBox="1"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5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5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1219170" lvl="1" indent="-457189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828754" lvl="2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2438339" lvl="3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3047924" lvl="4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3657509" lvl="5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4267093" lvl="6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4876678" lvl="7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5486263" lvl="8" indent="-45718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115"/>
          <p:cNvSpPr txBox="1">
            <a:spLocks noGrp="1"/>
          </p:cNvSpPr>
          <p:nvPr>
            <p:ph type="dt" idx="10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5"/>
          <p:cNvSpPr txBox="1">
            <a:spLocks noGrp="1"/>
          </p:cNvSpPr>
          <p:nvPr>
            <p:ph type="ftr" idx="11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5"/>
          <p:cNvSpPr txBox="1">
            <a:spLocks noGrp="1"/>
          </p:cNvSpPr>
          <p:nvPr>
            <p:ph type="sldNum" idx="12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13078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Título vertical y text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16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16"/>
          <p:cNvSpPr txBox="1">
            <a:spLocks noGrp="1"/>
          </p:cNvSpPr>
          <p:nvPr>
            <p:ph type="title"/>
          </p:nvPr>
        </p:nvSpPr>
        <p:spPr>
          <a:xfrm rot="5400000">
            <a:off x="7160640" y="1979041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6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1219170" lvl="1" indent="-457189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828754" lvl="2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2438339" lvl="3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3047924" lvl="4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3657509" lvl="5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4267093" lvl="6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4876678" lvl="7" indent="-45718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5486263" lvl="8" indent="-45718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116"/>
          <p:cNvSpPr txBox="1">
            <a:spLocks noGrp="1"/>
          </p:cNvSpPr>
          <p:nvPr>
            <p:ph type="dt" idx="10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6"/>
          <p:cNvSpPr txBox="1">
            <a:spLocks noGrp="1"/>
          </p:cNvSpPr>
          <p:nvPr>
            <p:ph type="ftr" idx="11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16"/>
          <p:cNvSpPr txBox="1">
            <a:spLocks noGrp="1"/>
          </p:cNvSpPr>
          <p:nvPr>
            <p:ph type="sldNum" idx="12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7436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66F66E-0A88-F5D9-6894-1151AA58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934150-BC1D-F0AE-ACBA-349A75E46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56EA2A-F899-893A-0F66-83810321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3A71-2C6D-4B93-B8BB-CC4146389247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9575E1-DA78-9DE4-A7B4-AAC9590F5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E673ED-4ED7-870C-964D-F392DE56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21F5-5CFF-4A55-835C-FCB2D0D59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72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8A185-7664-57A3-ECD5-94F7B023E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2F252-E308-9A98-EBA5-23A15A7B2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BA150E-AE88-0B91-72C5-144083076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9FC1B9-1CAA-891B-1B8E-3B0DECF23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3A71-2C6D-4B93-B8BB-CC4146389247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618AEE-504B-3336-3312-89B94AA3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852C8B-DD67-7DD9-0929-96E56498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21F5-5CFF-4A55-835C-FCB2D0D59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551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01D2C-651C-BC7C-93DC-364CE4D7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975034-0F22-C137-BC3B-4B6C2309D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E317BB-CB1A-7FEC-DCB8-01348157D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82D1F0-CC03-38F1-52DE-6FC314906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3EFC7B-3A1D-C8BE-AC83-21431AB87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A13048-6A41-BEDA-D935-27BF7514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3A71-2C6D-4B93-B8BB-CC4146389247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0EA098-4DA0-8CA1-3AEB-A66354DD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9CAFC3C-9A6F-7168-942A-EFD4E668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21F5-5CFF-4A55-835C-FCB2D0D59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081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E6C11-8304-532F-3EDA-059F96D9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EC678E-BA83-D41C-3B3B-651E283E8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3A71-2C6D-4B93-B8BB-CC4146389247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0AF096-FC54-C9BE-6A31-0CCFF1A1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864FFC-E36B-60AC-5D03-65EA3E52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21F5-5CFF-4A55-835C-FCB2D0D59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70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A58C5B9-0B98-734A-725F-7AA164AE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3A71-2C6D-4B93-B8BB-CC4146389247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902716-0BA2-2227-F36E-42A213A5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62D4FD-6063-4E4D-4FCF-70823015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21F5-5CFF-4A55-835C-FCB2D0D59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699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67BF1-E009-214B-2762-083440E1D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8525E0-A708-D199-8553-70AEF6BA7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8AC949-C938-1B93-B076-F9339F1E3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A00795-0298-69DD-BC18-7BBD30AA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3A71-2C6D-4B93-B8BB-CC4146389247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3D8A6D-DB32-8DCD-397E-3C3AD77A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77F2BA-2B02-553E-23DE-A29885FE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21F5-5CFF-4A55-835C-FCB2D0D59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77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63AE0-8A6C-2CD6-DDBE-79D1D355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40BF55-A400-1D9D-6E9A-D73B58C95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C833F8-608D-3839-B3DA-09BEFDACF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9FC748-8AD4-EF4D-A561-1586F628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93A71-2C6D-4B93-B8BB-CC4146389247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4E7A32-27FE-7230-3C99-32CFCC214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E8603F-1686-1397-6F62-80DE536E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C21F5-5CFF-4A55-835C-FCB2D0D59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482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435102-15E7-A344-9165-A0FD1376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A37401-5DF9-346E-44AC-37EF0173A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E36E98-FD6A-BA11-2B0E-DA2AC5D69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93A71-2C6D-4B93-B8BB-CC4146389247}" type="datetimeFigureOut">
              <a:rPr lang="es-MX" smtClean="0"/>
              <a:t>05/10/2023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3A016B-A709-DBE5-22B9-328FA2EE4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063DD8-9AA5-860C-2EA8-246FC7F24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C21F5-5CFF-4A55-835C-FCB2D0D59E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50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Google Shape;7;p104"/>
          <p:cNvSpPr/>
          <p:nvPr/>
        </p:nvSpPr>
        <p:spPr>
          <a:xfrm>
            <a:off x="1" y="6334317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8;p104"/>
          <p:cNvSpPr txBox="1"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04"/>
          <p:cNvSpPr txBox="1">
            <a:spLocks noGrp="1"/>
          </p:cNvSpPr>
          <p:nvPr>
            <p:ph type="body" idx="1"/>
          </p:nvPr>
        </p:nvSpPr>
        <p:spPr>
          <a:xfrm>
            <a:off x="1097280" y="1845735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libri"/>
              <a:buChar char="◦"/>
              <a:defRPr sz="13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52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050"/>
              <a:buFont typeface="Calibri"/>
              <a:buChar char="◦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4"/>
          <p:cNvSpPr txBox="1">
            <a:spLocks noGrp="1"/>
          </p:cNvSpPr>
          <p:nvPr>
            <p:ph type="dt" idx="10"/>
          </p:nvPr>
        </p:nvSpPr>
        <p:spPr>
          <a:xfrm>
            <a:off x="1097282" y="6459786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04"/>
          <p:cNvSpPr txBox="1">
            <a:spLocks noGrp="1"/>
          </p:cNvSpPr>
          <p:nvPr>
            <p:ph type="ftr" idx="11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4"/>
          <p:cNvSpPr txBox="1">
            <a:spLocks noGrp="1"/>
          </p:cNvSpPr>
          <p:nvPr>
            <p:ph type="sldNum" idx="12"/>
          </p:nvPr>
        </p:nvSpPr>
        <p:spPr>
          <a:xfrm>
            <a:off x="9900460" y="6459786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88"/>
              <a:buFont typeface="Calibri"/>
              <a:buNone/>
              <a:defRPr sz="105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  <p:cxnSp>
        <p:nvCxnSpPr>
          <p:cNvPr id="13" name="Google Shape;13;p104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516566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ff98b3921a_0_8"/>
          <p:cNvSpPr txBox="1">
            <a:spLocks noGrp="1"/>
          </p:cNvSpPr>
          <p:nvPr>
            <p:ph type="ctrTitle"/>
          </p:nvPr>
        </p:nvSpPr>
        <p:spPr>
          <a:xfrm>
            <a:off x="1477501" y="2642764"/>
            <a:ext cx="9759600" cy="1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SzPts val="990"/>
            </a:pPr>
            <a:r>
              <a:rPr lang="es-419" sz="4400" dirty="0">
                <a:latin typeface="Aptos Narrow" panose="020B0004020202020204" pitchFamily="34" charset="0"/>
              </a:rPr>
              <a:t>Informe del avance del Pacto Nacional por la Justicia de Género</a:t>
            </a:r>
            <a:endParaRPr sz="4400" dirty="0">
              <a:latin typeface="Aptos Narrow" panose="020B0004020202020204" pitchFamily="34" charset="0"/>
            </a:endParaRPr>
          </a:p>
        </p:txBody>
      </p:sp>
      <p:sp>
        <p:nvSpPr>
          <p:cNvPr id="748" name="Google Shape;748;gff98b3921a_0_8"/>
          <p:cNvSpPr txBox="1">
            <a:spLocks noGrp="1"/>
          </p:cNvSpPr>
          <p:nvPr>
            <p:ph type="subTitle" idx="1"/>
          </p:nvPr>
        </p:nvSpPr>
        <p:spPr>
          <a:xfrm>
            <a:off x="294651" y="4503544"/>
            <a:ext cx="11360800" cy="166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</a:pPr>
            <a:r>
              <a:rPr lang="es-419" sz="2800" b="1" dirty="0"/>
              <a:t>CAPÍTULO VI. TRIBUNALES ELECTORALES LOCALES</a:t>
            </a:r>
            <a:endParaRPr sz="2800" b="1" dirty="0"/>
          </a:p>
          <a:p>
            <a:pPr marL="0" indent="0" algn="r">
              <a:lnSpc>
                <a:spcPct val="150000"/>
              </a:lnSpc>
              <a:spcBef>
                <a:spcPts val="0"/>
              </a:spcBef>
            </a:pPr>
            <a:r>
              <a:rPr lang="es-419" sz="2800" dirty="0"/>
              <a:t>Magda. Alma Rosa Bahena Villalobos</a:t>
            </a:r>
            <a:endParaRPr sz="2800" dirty="0"/>
          </a:p>
        </p:txBody>
      </p:sp>
      <p:pic>
        <p:nvPicPr>
          <p:cNvPr id="2" name="Google Shape;107;p1">
            <a:extLst>
              <a:ext uri="{FF2B5EF4-FFF2-40B4-BE49-F238E27FC236}">
                <a16:creationId xmlns:a16="http://schemas.microsoft.com/office/drawing/2014/main" id="{EA0DAD1D-DF2B-DEAA-B55A-DA0A361DC8CD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422711" y="-85424"/>
            <a:ext cx="3104680" cy="310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D7A841-2D58-4F01-C07D-C4EF11ACF53E}"/>
              </a:ext>
            </a:extLst>
          </p:cNvPr>
          <p:cNvSpPr txBox="1"/>
          <p:nvPr/>
        </p:nvSpPr>
        <p:spPr>
          <a:xfrm>
            <a:off x="504171" y="591234"/>
            <a:ext cx="95635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¿Implementa evaluaciones periódicas para juzgar con Perspectiva de Género y sobre Derechos Humanos?</a:t>
            </a:r>
            <a:r>
              <a:rPr lang="es-ES" sz="2000" b="1" dirty="0"/>
              <a:t> </a:t>
            </a:r>
            <a:endParaRPr lang="es-MX" sz="2000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6FD3057-CE5C-6928-AC5C-A70568F14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931780"/>
              </p:ext>
            </p:extLst>
          </p:nvPr>
        </p:nvGraphicFramePr>
        <p:xfrm>
          <a:off x="5112153" y="1408922"/>
          <a:ext cx="7517363" cy="474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B6027C4-34C4-7D7E-D72B-4B9F8430F11C}"/>
              </a:ext>
            </a:extLst>
          </p:cNvPr>
          <p:cNvSpPr txBox="1"/>
          <p:nvPr/>
        </p:nvSpPr>
        <p:spPr>
          <a:xfrm>
            <a:off x="1395044" y="4252850"/>
            <a:ext cx="2500604" cy="129266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16%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DIAGNÓSTICO</a:t>
            </a:r>
          </a:p>
        </p:txBody>
      </p:sp>
      <p:pic>
        <p:nvPicPr>
          <p:cNvPr id="6" name="Google Shape;107;p1">
            <a:extLst>
              <a:ext uri="{FF2B5EF4-FFF2-40B4-BE49-F238E27FC236}">
                <a16:creationId xmlns:a16="http://schemas.microsoft.com/office/drawing/2014/main" id="{B10EB353-5834-71B9-FC68-35574064624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0752834" y="24758"/>
            <a:ext cx="1168529" cy="11685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92CC0EB-28B9-948F-314D-DC331066C9A3}"/>
              </a:ext>
            </a:extLst>
          </p:cNvPr>
          <p:cNvSpPr txBox="1"/>
          <p:nvPr/>
        </p:nvSpPr>
        <p:spPr>
          <a:xfrm>
            <a:off x="1395044" y="2640720"/>
            <a:ext cx="3283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Únicamente 5 Estados reportan implementar evaluaciones periódicas.</a:t>
            </a:r>
          </a:p>
        </p:txBody>
      </p:sp>
    </p:spTree>
    <p:extLst>
      <p:ext uri="{BB962C8B-B14F-4D97-AF65-F5344CB8AC3E}">
        <p14:creationId xmlns:p14="http://schemas.microsoft.com/office/powerpoint/2010/main" val="353725475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5AE7F0-EACC-F77B-0016-2650F53EE6CD}"/>
              </a:ext>
            </a:extLst>
          </p:cNvPr>
          <p:cNvSpPr txBox="1"/>
          <p:nvPr/>
        </p:nvSpPr>
        <p:spPr>
          <a:xfrm>
            <a:off x="479120" y="477787"/>
            <a:ext cx="99525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¿El órgano impartidor cuenta con normativa para la prevención, atención y sanción de hostigamiento o acoso sexual?</a:t>
            </a:r>
            <a:r>
              <a:rPr lang="es-ES" sz="2000" b="1" dirty="0"/>
              <a:t> </a:t>
            </a:r>
            <a:endParaRPr lang="es-MX" sz="2000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4F62EBA-5011-BD9C-F52F-40BF6D1D0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884385"/>
              </p:ext>
            </p:extLst>
          </p:nvPr>
        </p:nvGraphicFramePr>
        <p:xfrm>
          <a:off x="4466105" y="1115007"/>
          <a:ext cx="9025960" cy="4977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2CEFE83-7119-E36A-82B9-3D6A7F3405B6}"/>
              </a:ext>
            </a:extLst>
          </p:cNvPr>
          <p:cNvSpPr txBox="1"/>
          <p:nvPr/>
        </p:nvSpPr>
        <p:spPr>
          <a:xfrm>
            <a:off x="1311068" y="4112890"/>
            <a:ext cx="2500604" cy="129266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28%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DIAGNÓSTICO</a:t>
            </a:r>
          </a:p>
        </p:txBody>
      </p:sp>
      <p:pic>
        <p:nvPicPr>
          <p:cNvPr id="6" name="Google Shape;107;p1">
            <a:extLst>
              <a:ext uri="{FF2B5EF4-FFF2-40B4-BE49-F238E27FC236}">
                <a16:creationId xmlns:a16="http://schemas.microsoft.com/office/drawing/2014/main" id="{AA54046C-392A-72D6-FC38-29E3FA48960E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0752834" y="24758"/>
            <a:ext cx="1168529" cy="11685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FD55416-E80A-74AD-A9E4-38B355D52FCF}"/>
              </a:ext>
            </a:extLst>
          </p:cNvPr>
          <p:cNvSpPr txBox="1"/>
          <p:nvPr/>
        </p:nvSpPr>
        <p:spPr>
          <a:xfrm>
            <a:off x="1023359" y="2351782"/>
            <a:ext cx="3236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9 Estados reportan contar con normativa para la prevención, atención y sanción de hostigamiento o acoso sexual</a:t>
            </a:r>
          </a:p>
        </p:txBody>
      </p:sp>
    </p:spTree>
    <p:extLst>
      <p:ext uri="{BB962C8B-B14F-4D97-AF65-F5344CB8AC3E}">
        <p14:creationId xmlns:p14="http://schemas.microsoft.com/office/powerpoint/2010/main" val="300975484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673747-C5AC-98A1-C467-B1DB2D47DAB5}"/>
              </a:ext>
            </a:extLst>
          </p:cNvPr>
          <p:cNvSpPr txBox="1"/>
          <p:nvPr/>
        </p:nvSpPr>
        <p:spPr>
          <a:xfrm>
            <a:off x="755780" y="377136"/>
            <a:ext cx="97440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¿Cuenta con salas de lactancia en las diversas sedes?</a:t>
            </a:r>
            <a:r>
              <a:rPr lang="es-ES" sz="2000" b="1" dirty="0"/>
              <a:t> </a:t>
            </a:r>
            <a:endParaRPr lang="es-MX" sz="2000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B420B70-6A95-772D-5790-62651ED973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503992"/>
              </p:ext>
            </p:extLst>
          </p:nvPr>
        </p:nvGraphicFramePr>
        <p:xfrm>
          <a:off x="5340219" y="1137095"/>
          <a:ext cx="7480041" cy="523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393FCDA-1484-4752-FBB1-A2B96D17EEB2}"/>
              </a:ext>
            </a:extLst>
          </p:cNvPr>
          <p:cNvSpPr txBox="1"/>
          <p:nvPr/>
        </p:nvSpPr>
        <p:spPr>
          <a:xfrm>
            <a:off x="1110343" y="1822579"/>
            <a:ext cx="4637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8 Estados incorporaron sala de lactancia.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2 Se encuentran en proceso.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1 Emplea un espacio de la Administración Pública Estatal.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5ABB71-3349-8498-0A6E-E32113BF402E}"/>
              </a:ext>
            </a:extLst>
          </p:cNvPr>
          <p:cNvSpPr txBox="1"/>
          <p:nvPr/>
        </p:nvSpPr>
        <p:spPr>
          <a:xfrm>
            <a:off x="3595396" y="4327495"/>
            <a:ext cx="2500604" cy="129266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28%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AVANCE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76FF6F-C2B5-0568-28B5-70D1D76DFDC3}"/>
              </a:ext>
            </a:extLst>
          </p:cNvPr>
          <p:cNvSpPr txBox="1"/>
          <p:nvPr/>
        </p:nvSpPr>
        <p:spPr>
          <a:xfrm>
            <a:off x="1160107" y="4589106"/>
            <a:ext cx="1639077" cy="7694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0% </a:t>
            </a:r>
          </a:p>
          <a:p>
            <a:pPr algn="ctr"/>
            <a:r>
              <a:rPr lang="es-MX" sz="1200" b="1" dirty="0">
                <a:solidFill>
                  <a:schemeClr val="bg1"/>
                </a:solidFill>
              </a:rPr>
              <a:t>DIAGNÓSTICO</a:t>
            </a:r>
          </a:p>
        </p:txBody>
      </p:sp>
      <p:pic>
        <p:nvPicPr>
          <p:cNvPr id="11" name="Gráfico 10" descr="Flecha con curva ligera">
            <a:extLst>
              <a:ext uri="{FF2B5EF4-FFF2-40B4-BE49-F238E27FC236}">
                <a16:creationId xmlns:a16="http://schemas.microsoft.com/office/drawing/2014/main" id="{D554E1F1-7EAD-9079-AE42-28128F67D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5170" y="4617099"/>
            <a:ext cx="646331" cy="646331"/>
          </a:xfrm>
          <a:prstGeom prst="rect">
            <a:avLst/>
          </a:prstGeom>
        </p:spPr>
      </p:pic>
      <p:pic>
        <p:nvPicPr>
          <p:cNvPr id="12" name="Google Shape;107;p1">
            <a:extLst>
              <a:ext uri="{FF2B5EF4-FFF2-40B4-BE49-F238E27FC236}">
                <a16:creationId xmlns:a16="http://schemas.microsoft.com/office/drawing/2014/main" id="{3E7C815C-F787-A6CA-2665-BDC18423CD9E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0752834" y="24758"/>
            <a:ext cx="1168529" cy="116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88971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86E314-E091-0C1D-40DF-156C49AD6C06}"/>
              </a:ext>
            </a:extLst>
          </p:cNvPr>
          <p:cNvSpPr txBox="1"/>
          <p:nvPr/>
        </p:nvSpPr>
        <p:spPr>
          <a:xfrm>
            <a:off x="303755" y="415157"/>
            <a:ext cx="10538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¿Se ha emitido la declaración de "Sede Segura" para mujeres en situación de peligro en el inmueble donde se aloja el Tribunal Electoral?</a:t>
            </a:r>
            <a:r>
              <a:rPr lang="es-ES" sz="2000" b="1" dirty="0"/>
              <a:t> </a:t>
            </a:r>
            <a:endParaRPr lang="es-MX" sz="2000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7A0FF3-FDDB-E258-8FCD-34B29E8D7B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939554"/>
              </p:ext>
            </p:extLst>
          </p:nvPr>
        </p:nvGraphicFramePr>
        <p:xfrm>
          <a:off x="4985656" y="1430820"/>
          <a:ext cx="7806613" cy="49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BB6EDD4-B717-D639-C307-0014CD1C22F6}"/>
              </a:ext>
            </a:extLst>
          </p:cNvPr>
          <p:cNvSpPr txBox="1"/>
          <p:nvPr/>
        </p:nvSpPr>
        <p:spPr>
          <a:xfrm>
            <a:off x="1553664" y="4467454"/>
            <a:ext cx="2500604" cy="129266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6%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DIAGNÓSTICO</a:t>
            </a:r>
          </a:p>
        </p:txBody>
      </p:sp>
      <p:pic>
        <p:nvPicPr>
          <p:cNvPr id="6" name="Google Shape;107;p1">
            <a:extLst>
              <a:ext uri="{FF2B5EF4-FFF2-40B4-BE49-F238E27FC236}">
                <a16:creationId xmlns:a16="http://schemas.microsoft.com/office/drawing/2014/main" id="{8CDF0B1E-F040-6A51-A519-EF75AD35FAD7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0752834" y="24758"/>
            <a:ext cx="1168529" cy="11685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72CDB05-28BB-7ACA-F31C-9B371ECE86D6}"/>
              </a:ext>
            </a:extLst>
          </p:cNvPr>
          <p:cNvSpPr txBox="1"/>
          <p:nvPr/>
        </p:nvSpPr>
        <p:spPr>
          <a:xfrm>
            <a:off x="1003041" y="2087550"/>
            <a:ext cx="39826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Únicamente 2 Estados reportan contar con “Sedes Seguras”</a:t>
            </a:r>
          </a:p>
          <a:p>
            <a:endParaRPr lang="es-MX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Coahuila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Michoacán</a:t>
            </a:r>
          </a:p>
          <a:p>
            <a:endParaRPr lang="es-MX" sz="1600" dirty="0"/>
          </a:p>
          <a:p>
            <a:r>
              <a:rPr lang="es-MX" sz="1600" dirty="0"/>
              <a:t>Sonora reporta encontrarse en proceso</a:t>
            </a:r>
          </a:p>
        </p:txBody>
      </p:sp>
    </p:spTree>
    <p:extLst>
      <p:ext uri="{BB962C8B-B14F-4D97-AF65-F5344CB8AC3E}">
        <p14:creationId xmlns:p14="http://schemas.microsoft.com/office/powerpoint/2010/main" val="207535590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82E535-2BF1-CD77-0BAE-C7E9E523254C}"/>
              </a:ext>
            </a:extLst>
          </p:cNvPr>
          <p:cNvSpPr txBox="1"/>
          <p:nvPr/>
        </p:nvSpPr>
        <p:spPr>
          <a:xfrm>
            <a:off x="779744" y="515365"/>
            <a:ext cx="9250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¿Se han firmado convenios de colaboración para la elaboración y aplicación de protocolos de actuación?</a:t>
            </a:r>
            <a:r>
              <a:rPr lang="es-ES" sz="2000" b="1" dirty="0"/>
              <a:t> </a:t>
            </a:r>
            <a:endParaRPr lang="es-MX" sz="2000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941A320-3084-7FD3-2997-2ED47C38B9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500707"/>
              </p:ext>
            </p:extLst>
          </p:nvPr>
        </p:nvGraphicFramePr>
        <p:xfrm>
          <a:off x="5209592" y="1325888"/>
          <a:ext cx="7526694" cy="4832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1734B33-FB49-FBB3-1003-3A1B4E56CA1B}"/>
              </a:ext>
            </a:extLst>
          </p:cNvPr>
          <p:cNvSpPr txBox="1"/>
          <p:nvPr/>
        </p:nvSpPr>
        <p:spPr>
          <a:xfrm>
            <a:off x="1553664" y="4598083"/>
            <a:ext cx="2500604" cy="129266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3%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DIAGNÓSTICO</a:t>
            </a:r>
          </a:p>
        </p:txBody>
      </p:sp>
      <p:pic>
        <p:nvPicPr>
          <p:cNvPr id="6" name="Google Shape;107;p1">
            <a:extLst>
              <a:ext uri="{FF2B5EF4-FFF2-40B4-BE49-F238E27FC236}">
                <a16:creationId xmlns:a16="http://schemas.microsoft.com/office/drawing/2014/main" id="{437DF42E-C9B7-646B-9874-871F9EBF7BE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0752834" y="24758"/>
            <a:ext cx="1168529" cy="11685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452FB2-B893-DD06-C4AB-4F4F43CF6389}"/>
              </a:ext>
            </a:extLst>
          </p:cNvPr>
          <p:cNvSpPr txBox="1"/>
          <p:nvPr/>
        </p:nvSpPr>
        <p:spPr>
          <a:xfrm>
            <a:off x="971279" y="2247011"/>
            <a:ext cx="3982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Únicamente el Estado de Michoacán reporta la firma de convenios.</a:t>
            </a:r>
          </a:p>
          <a:p>
            <a:endParaRPr lang="es-MX" sz="1600" b="1" dirty="0"/>
          </a:p>
          <a:p>
            <a:r>
              <a:rPr lang="es-MX" sz="1600" dirty="0"/>
              <a:t>Sonora reporta encontrarse en proceso y San Luis Potosí reporta la firma de convenios en la materia.</a:t>
            </a:r>
          </a:p>
        </p:txBody>
      </p:sp>
    </p:spTree>
    <p:extLst>
      <p:ext uri="{BB962C8B-B14F-4D97-AF65-F5344CB8AC3E}">
        <p14:creationId xmlns:p14="http://schemas.microsoft.com/office/powerpoint/2010/main" val="71791812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8A9B39-4678-D9B0-EEF9-708D077544CC}"/>
              </a:ext>
            </a:extLst>
          </p:cNvPr>
          <p:cNvSpPr txBox="1"/>
          <p:nvPr/>
        </p:nvSpPr>
        <p:spPr>
          <a:xfrm>
            <a:off x="604379" y="578708"/>
            <a:ext cx="9929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¿Se cuenta con un repositorio de sentencias relacionadas con derechos político-electorales de las mujeres?</a:t>
            </a:r>
            <a:r>
              <a:rPr lang="es-ES" sz="2000" b="1" dirty="0"/>
              <a:t> </a:t>
            </a:r>
            <a:endParaRPr lang="es-MX" sz="2000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240C9C6-CA0E-41DC-1B3D-5543E57BD0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530001"/>
              </p:ext>
            </p:extLst>
          </p:nvPr>
        </p:nvGraphicFramePr>
        <p:xfrm>
          <a:off x="5153607" y="1660850"/>
          <a:ext cx="7777621" cy="474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57F722A-3804-D742-B898-E96FFD7F19CD}"/>
              </a:ext>
            </a:extLst>
          </p:cNvPr>
          <p:cNvSpPr txBox="1"/>
          <p:nvPr/>
        </p:nvSpPr>
        <p:spPr>
          <a:xfrm>
            <a:off x="1562994" y="4131553"/>
            <a:ext cx="2500604" cy="129266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56%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DIAGNÓSTICO</a:t>
            </a:r>
          </a:p>
        </p:txBody>
      </p:sp>
      <p:pic>
        <p:nvPicPr>
          <p:cNvPr id="6" name="Google Shape;107;p1">
            <a:extLst>
              <a:ext uri="{FF2B5EF4-FFF2-40B4-BE49-F238E27FC236}">
                <a16:creationId xmlns:a16="http://schemas.microsoft.com/office/drawing/2014/main" id="{176E3669-260D-41EF-195E-C9A08805128C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0752834" y="24758"/>
            <a:ext cx="1168529" cy="11685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A3CB32C-D16F-E0B9-9C7D-837896BF9AB9}"/>
              </a:ext>
            </a:extLst>
          </p:cNvPr>
          <p:cNvSpPr txBox="1"/>
          <p:nvPr/>
        </p:nvSpPr>
        <p:spPr>
          <a:xfrm>
            <a:off x="1083246" y="2620236"/>
            <a:ext cx="3982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18 Estados reportan contar con un repositorio de sentencias. </a:t>
            </a:r>
          </a:p>
        </p:txBody>
      </p:sp>
    </p:spTree>
    <p:extLst>
      <p:ext uri="{BB962C8B-B14F-4D97-AF65-F5344CB8AC3E}">
        <p14:creationId xmlns:p14="http://schemas.microsoft.com/office/powerpoint/2010/main" val="246650702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F65D63E-BF3D-06E2-ADBD-292A31868276}"/>
              </a:ext>
            </a:extLst>
          </p:cNvPr>
          <p:cNvSpPr txBox="1"/>
          <p:nvPr/>
        </p:nvSpPr>
        <p:spPr>
          <a:xfrm>
            <a:off x="1021493" y="568410"/>
            <a:ext cx="472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SENTENCIAS REMITIDAS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02CBD8-8566-F7C5-E569-3F4826857166}"/>
              </a:ext>
            </a:extLst>
          </p:cNvPr>
          <p:cNvSpPr txBox="1"/>
          <p:nvPr/>
        </p:nvSpPr>
        <p:spPr>
          <a:xfrm>
            <a:off x="1021493" y="1286046"/>
            <a:ext cx="40923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En cumplimiento a los Acuerdos de la AMIJ, se solicitó a los Tribunales Electorales Locales la remisión de Sentencias en las que se hubiera aplicado la Perspectiva de Género.</a:t>
            </a:r>
          </a:p>
          <a:p>
            <a:endParaRPr lang="es-MX" sz="1600" dirty="0"/>
          </a:p>
          <a:p>
            <a:r>
              <a:rPr lang="es-MX" sz="1600" dirty="0"/>
              <a:t>26 Estados remitieron Resoluciones, mismas que se encuentran en proceso de revisión y selección de aquellas que cumplan con los indicadores presentados la Séptima Sesión.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68A6E7-DE3D-7CBF-D0F0-D8D5DF424039}"/>
              </a:ext>
            </a:extLst>
          </p:cNvPr>
          <p:cNvSpPr txBox="1"/>
          <p:nvPr/>
        </p:nvSpPr>
        <p:spPr>
          <a:xfrm>
            <a:off x="3829057" y="4435118"/>
            <a:ext cx="2199210" cy="126188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</a:rPr>
              <a:t>233</a:t>
            </a:r>
          </a:p>
          <a:p>
            <a:pPr algn="ctr"/>
            <a:r>
              <a:rPr lang="es-MX" b="1" dirty="0">
                <a:solidFill>
                  <a:schemeClr val="bg1"/>
                </a:solidFill>
              </a:rPr>
              <a:t>RESOLUCIONES EN REVISIÓN</a:t>
            </a:r>
            <a:endParaRPr lang="es-MX" sz="30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58F070-2A5F-E809-E8B6-26575BDEE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4" b="95192" l="9980" r="92119">
                        <a14:foregroundMark x1="13946" y1="9374" x2="13946" y2="13212"/>
                        <a14:foregroundMark x1="92144" y1="65172" x2="90430" y2="65172"/>
                        <a14:foregroundMark x1="76894" y1="91111" x2="76049" y2="89616"/>
                        <a14:foregroundMark x1="67605" y1="90869" x2="66351" y2="89131"/>
                        <a14:foregroundMark x1="78531" y1="95192" x2="78224" y2="93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43" y="842976"/>
            <a:ext cx="7664251" cy="48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116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9;g1624a63ae58_2_32">
            <a:extLst>
              <a:ext uri="{FF2B5EF4-FFF2-40B4-BE49-F238E27FC236}">
                <a16:creationId xmlns:a16="http://schemas.microsoft.com/office/drawing/2014/main" id="{EB4B0555-0257-44FA-20D8-E66D99B18CBA}"/>
              </a:ext>
            </a:extLst>
          </p:cNvPr>
          <p:cNvSpPr txBox="1"/>
          <p:nvPr/>
        </p:nvSpPr>
        <p:spPr>
          <a:xfrm>
            <a:off x="733126" y="334416"/>
            <a:ext cx="11336800" cy="107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s-MX" sz="1867" b="1" kern="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REMISIÓN DE INFORMACIÓN</a:t>
            </a:r>
            <a:endParaRPr sz="1867" kern="0" dirty="0">
              <a:solidFill>
                <a:srgbClr val="3F3F3F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endParaRPr sz="1733" kern="0" dirty="0">
              <a:solidFill>
                <a:srgbClr val="3F3F3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926BEC-F677-C3EC-F58F-3A3CE69BA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91" b="93333" l="9980" r="90686">
                        <a14:foregroundMark x1="13639" y1="9131" x2="14688" y2="10424"/>
                        <a14:foregroundMark x1="89765" y1="63192" x2="90686" y2="68121"/>
                        <a14:foregroundMark x1="78301" y1="91152" x2="77277" y2="89657"/>
                        <a14:foregroundMark x1="65353" y1="90788" x2="65942" y2="89657"/>
                        <a14:foregroundMark x1="65814" y1="91879" x2="65814" y2="90949"/>
                        <a14:foregroundMark x1="78071" y1="93333" x2="77277" y2="91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76" y="1193287"/>
            <a:ext cx="6715350" cy="425305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35488DE-2FD1-9559-3DA2-DBC6E64FDBCC}"/>
              </a:ext>
            </a:extLst>
          </p:cNvPr>
          <p:cNvSpPr txBox="1"/>
          <p:nvPr/>
        </p:nvSpPr>
        <p:spPr>
          <a:xfrm>
            <a:off x="521575" y="1480342"/>
            <a:ext cx="5308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 los 32 Tribunales Electorales locales, únicamente remitieron la información solicitada 29. Faltando los estados de Morelos, Nayarit y Sinaloa.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6722B06-5E41-A172-9E3F-375FD58F0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507390"/>
              </p:ext>
            </p:extLst>
          </p:nvPr>
        </p:nvGraphicFramePr>
        <p:xfrm>
          <a:off x="1004278" y="2688609"/>
          <a:ext cx="4127349" cy="390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oogle Shape;107;p1">
            <a:extLst>
              <a:ext uri="{FF2B5EF4-FFF2-40B4-BE49-F238E27FC236}">
                <a16:creationId xmlns:a16="http://schemas.microsoft.com/office/drawing/2014/main" id="{F07CCE47-3EE5-BC64-65BB-6BEA1538B961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0752834" y="24758"/>
            <a:ext cx="1168529" cy="116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5107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E7F5EC1-9BDA-E99A-4510-31A60A54310A}"/>
              </a:ext>
            </a:extLst>
          </p:cNvPr>
          <p:cNvSpPr txBox="1"/>
          <p:nvPr/>
        </p:nvSpPr>
        <p:spPr>
          <a:xfrm>
            <a:off x="556321" y="477787"/>
            <a:ext cx="6637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Diagnósticos e informes en los que se identifican las necesidades de las mujeres con respecto al acceso a la impartición de justicia.</a:t>
            </a:r>
            <a:r>
              <a:rPr lang="es-ES" b="1" dirty="0"/>
              <a:t> </a:t>
            </a:r>
            <a:endParaRPr lang="es-MX" b="1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2412461-CEBC-C8FA-1745-B5D0A22C8F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690416"/>
              </p:ext>
            </p:extLst>
          </p:nvPr>
        </p:nvGraphicFramePr>
        <p:xfrm>
          <a:off x="5977467" y="1401117"/>
          <a:ext cx="7203072" cy="473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957419A-B115-3AE8-E87C-FF35AA9C4027}"/>
              </a:ext>
            </a:extLst>
          </p:cNvPr>
          <p:cNvSpPr txBox="1"/>
          <p:nvPr/>
        </p:nvSpPr>
        <p:spPr>
          <a:xfrm>
            <a:off x="3595396" y="4327495"/>
            <a:ext cx="2500604" cy="129266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28%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AVANCE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472C8FA-9A45-61B5-00DD-D977B85FA66E}"/>
              </a:ext>
            </a:extLst>
          </p:cNvPr>
          <p:cNvSpPr txBox="1"/>
          <p:nvPr/>
        </p:nvSpPr>
        <p:spPr>
          <a:xfrm>
            <a:off x="1160107" y="4589106"/>
            <a:ext cx="1639077" cy="7694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6.25% </a:t>
            </a:r>
          </a:p>
          <a:p>
            <a:pPr algn="ctr"/>
            <a:r>
              <a:rPr lang="es-MX" sz="1200" b="1" dirty="0">
                <a:solidFill>
                  <a:schemeClr val="bg1"/>
                </a:solidFill>
              </a:rPr>
              <a:t>DIAGNÓSTICO</a:t>
            </a:r>
          </a:p>
        </p:txBody>
      </p:sp>
      <p:pic>
        <p:nvPicPr>
          <p:cNvPr id="13" name="Gráfico 12" descr="Flecha con curva ligera">
            <a:extLst>
              <a:ext uri="{FF2B5EF4-FFF2-40B4-BE49-F238E27FC236}">
                <a16:creationId xmlns:a16="http://schemas.microsoft.com/office/drawing/2014/main" id="{572B4A2B-3C4F-9756-8AB4-C250160D8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5170" y="4617099"/>
            <a:ext cx="646331" cy="64633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FA17666-385A-D139-FB49-4B26D17AB222}"/>
              </a:ext>
            </a:extLst>
          </p:cNvPr>
          <p:cNvSpPr txBox="1"/>
          <p:nvPr/>
        </p:nvSpPr>
        <p:spPr>
          <a:xfrm>
            <a:off x="635744" y="2268894"/>
            <a:ext cx="5085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Se pasó de 2 a 9 Tribunales que realizan los diagnósticos correspondientes.</a:t>
            </a:r>
          </a:p>
        </p:txBody>
      </p:sp>
      <p:pic>
        <p:nvPicPr>
          <p:cNvPr id="15" name="Google Shape;107;p1">
            <a:extLst>
              <a:ext uri="{FF2B5EF4-FFF2-40B4-BE49-F238E27FC236}">
                <a16:creationId xmlns:a16="http://schemas.microsoft.com/office/drawing/2014/main" id="{0483E857-C644-F6E6-E1DE-BEEE5F35505F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0752834" y="24758"/>
            <a:ext cx="1168529" cy="116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1163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0670EC-D99F-36F0-B7F5-0BEEE8267444}"/>
              </a:ext>
            </a:extLst>
          </p:cNvPr>
          <p:cNvSpPr txBox="1"/>
          <p:nvPr/>
        </p:nvSpPr>
        <p:spPr>
          <a:xfrm>
            <a:off x="491645" y="353953"/>
            <a:ext cx="78038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¿Se ha implementado algún programa de Justicia Itinerante?</a:t>
            </a:r>
            <a:r>
              <a:rPr lang="es-ES" sz="2000" b="1" dirty="0"/>
              <a:t> </a:t>
            </a:r>
            <a:endParaRPr lang="es-MX" sz="2000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75BA7F7-D339-11EA-FA5A-6EDC7F7B0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228585"/>
              </p:ext>
            </p:extLst>
          </p:nvPr>
        </p:nvGraphicFramePr>
        <p:xfrm>
          <a:off x="4852675" y="1119673"/>
          <a:ext cx="7803856" cy="524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ADA5784-A11B-A1C1-86A2-BABCB39F64AB}"/>
              </a:ext>
            </a:extLst>
          </p:cNvPr>
          <p:cNvSpPr txBox="1"/>
          <p:nvPr/>
        </p:nvSpPr>
        <p:spPr>
          <a:xfrm>
            <a:off x="1553664" y="4467454"/>
            <a:ext cx="2500604" cy="129266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6%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DIAGNÓSTICO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012FB3E-7F7C-85D1-1965-18ACDF1A4422}"/>
              </a:ext>
            </a:extLst>
          </p:cNvPr>
          <p:cNvSpPr txBox="1"/>
          <p:nvPr/>
        </p:nvSpPr>
        <p:spPr>
          <a:xfrm>
            <a:off x="812658" y="1605716"/>
            <a:ext cx="3982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Únicamente 2 Estados reportan programas de justicia itinerante.</a:t>
            </a:r>
          </a:p>
          <a:p>
            <a:endParaRPr lang="es-MX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Chihuahua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Guerrero</a:t>
            </a:r>
          </a:p>
          <a:p>
            <a:endParaRPr lang="es-MX" sz="1600" dirty="0"/>
          </a:p>
          <a:p>
            <a:r>
              <a:rPr lang="es-MX" sz="1600" dirty="0"/>
              <a:t>4 Estados reportan realizar capacitaciones en diversas locaciones.</a:t>
            </a:r>
          </a:p>
        </p:txBody>
      </p:sp>
      <p:pic>
        <p:nvPicPr>
          <p:cNvPr id="9" name="Google Shape;107;p1">
            <a:extLst>
              <a:ext uri="{FF2B5EF4-FFF2-40B4-BE49-F238E27FC236}">
                <a16:creationId xmlns:a16="http://schemas.microsoft.com/office/drawing/2014/main" id="{2D36F587-54FC-DD66-05DC-038758E4166F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0752834" y="24758"/>
            <a:ext cx="1168529" cy="116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36087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23129C-3C29-F454-763F-1FC2F1891774}"/>
              </a:ext>
            </a:extLst>
          </p:cNvPr>
          <p:cNvSpPr txBox="1"/>
          <p:nvPr/>
        </p:nvSpPr>
        <p:spPr>
          <a:xfrm>
            <a:off x="753713" y="325349"/>
            <a:ext cx="6093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¿Proporciona el servicio de defensoría pública?</a:t>
            </a:r>
            <a:r>
              <a:rPr lang="es-ES" sz="2000" b="1" dirty="0"/>
              <a:t> </a:t>
            </a:r>
            <a:endParaRPr lang="es-MX" sz="2000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EB1AE0C-AF62-63C8-DEC4-4213FC6B0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543358"/>
              </p:ext>
            </p:extLst>
          </p:nvPr>
        </p:nvGraphicFramePr>
        <p:xfrm>
          <a:off x="6189895" y="1051965"/>
          <a:ext cx="6400800" cy="501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A1187A-1F99-7044-EE7D-C3BC9A318D2E}"/>
              </a:ext>
            </a:extLst>
          </p:cNvPr>
          <p:cNvSpPr txBox="1"/>
          <p:nvPr/>
        </p:nvSpPr>
        <p:spPr>
          <a:xfrm>
            <a:off x="3595396" y="4327495"/>
            <a:ext cx="2500604" cy="129266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15%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AVANCE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556884-F49D-FC64-473E-CF277A4BC9C3}"/>
              </a:ext>
            </a:extLst>
          </p:cNvPr>
          <p:cNvSpPr txBox="1"/>
          <p:nvPr/>
        </p:nvSpPr>
        <p:spPr>
          <a:xfrm>
            <a:off x="1160107" y="4589106"/>
            <a:ext cx="1639077" cy="7694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0% </a:t>
            </a:r>
          </a:p>
          <a:p>
            <a:pPr algn="ctr"/>
            <a:r>
              <a:rPr lang="es-MX" sz="1200" b="1" dirty="0">
                <a:solidFill>
                  <a:schemeClr val="bg1"/>
                </a:solidFill>
              </a:rPr>
              <a:t>DIAGNÓSTICO</a:t>
            </a:r>
          </a:p>
        </p:txBody>
      </p:sp>
      <p:pic>
        <p:nvPicPr>
          <p:cNvPr id="7" name="Gráfico 6" descr="Flecha con curva ligera">
            <a:extLst>
              <a:ext uri="{FF2B5EF4-FFF2-40B4-BE49-F238E27FC236}">
                <a16:creationId xmlns:a16="http://schemas.microsoft.com/office/drawing/2014/main" id="{7A2AFA7A-7AE1-FEC3-9F25-25024E0F0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5170" y="4617099"/>
            <a:ext cx="646331" cy="64633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76862A-1D47-5B89-0617-FAEBDE208306}"/>
              </a:ext>
            </a:extLst>
          </p:cNvPr>
          <p:cNvSpPr txBox="1"/>
          <p:nvPr/>
        </p:nvSpPr>
        <p:spPr>
          <a:xfrm>
            <a:off x="1187027" y="1489124"/>
            <a:ext cx="3982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5 Estados reportan ofrecer el servicio de defensoría pública</a:t>
            </a:r>
          </a:p>
          <a:p>
            <a:pPr algn="ctr"/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Chiapas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Ciudad de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Michoacán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Quintana Roo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Tabasco</a:t>
            </a:r>
          </a:p>
        </p:txBody>
      </p:sp>
      <p:pic>
        <p:nvPicPr>
          <p:cNvPr id="9" name="Google Shape;107;p1">
            <a:extLst>
              <a:ext uri="{FF2B5EF4-FFF2-40B4-BE49-F238E27FC236}">
                <a16:creationId xmlns:a16="http://schemas.microsoft.com/office/drawing/2014/main" id="{907CF659-0806-E40F-CAD8-8F9F3CC13A8A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0752834" y="24758"/>
            <a:ext cx="1168529" cy="116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4998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FE3001D-6582-C1AE-C2C2-9D8332CCA31C}"/>
              </a:ext>
            </a:extLst>
          </p:cNvPr>
          <p:cNvSpPr txBox="1"/>
          <p:nvPr/>
        </p:nvSpPr>
        <p:spPr>
          <a:xfrm>
            <a:off x="415723" y="576536"/>
            <a:ext cx="9969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¿Se realiza promoción sobre la importancia de contar con una defensoría jurídica gratuita?</a:t>
            </a:r>
            <a:r>
              <a:rPr lang="es-ES" sz="2000" b="1" dirty="0"/>
              <a:t> </a:t>
            </a:r>
            <a:endParaRPr lang="es-MX" sz="2000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E036192-7879-C86B-F61E-6ECF800ED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631420"/>
              </p:ext>
            </p:extLst>
          </p:nvPr>
        </p:nvGraphicFramePr>
        <p:xfrm>
          <a:off x="5075855" y="1051155"/>
          <a:ext cx="7025950" cy="458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CA6DE23-14FB-D566-8C9F-66EB92D183F1}"/>
              </a:ext>
            </a:extLst>
          </p:cNvPr>
          <p:cNvSpPr txBox="1"/>
          <p:nvPr/>
        </p:nvSpPr>
        <p:spPr>
          <a:xfrm>
            <a:off x="1553664" y="4467454"/>
            <a:ext cx="2500604" cy="129266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25%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DIAGNÓSTICO</a:t>
            </a:r>
          </a:p>
        </p:txBody>
      </p:sp>
      <p:pic>
        <p:nvPicPr>
          <p:cNvPr id="6" name="Google Shape;107;p1">
            <a:extLst>
              <a:ext uri="{FF2B5EF4-FFF2-40B4-BE49-F238E27FC236}">
                <a16:creationId xmlns:a16="http://schemas.microsoft.com/office/drawing/2014/main" id="{F4C63124-352A-166F-0DA0-FF9E783A4FA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0752834" y="24758"/>
            <a:ext cx="1168529" cy="11685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F81CE3-8CE4-E6EB-4F9F-7D91FD5CB7E0}"/>
              </a:ext>
            </a:extLst>
          </p:cNvPr>
          <p:cNvSpPr txBox="1"/>
          <p:nvPr/>
        </p:nvSpPr>
        <p:spPr>
          <a:xfrm>
            <a:off x="1553664" y="1306278"/>
            <a:ext cx="398261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8 Estados reportan realizar promoción </a:t>
            </a:r>
          </a:p>
          <a:p>
            <a:pPr algn="ctr"/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Baja California Sur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Chiapas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Ciudad de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Michoacán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Quintana Roo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San Luis Potosí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Tabasco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Yucatán</a:t>
            </a:r>
          </a:p>
        </p:txBody>
      </p:sp>
    </p:spTree>
    <p:extLst>
      <p:ext uri="{BB962C8B-B14F-4D97-AF65-F5344CB8AC3E}">
        <p14:creationId xmlns:p14="http://schemas.microsoft.com/office/powerpoint/2010/main" val="25155734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FF8ED91-1769-EB85-13BF-E92CAC1D066C}"/>
              </a:ext>
            </a:extLst>
          </p:cNvPr>
          <p:cNvSpPr txBox="1"/>
          <p:nvPr/>
        </p:nvSpPr>
        <p:spPr>
          <a:xfrm>
            <a:off x="353861" y="603760"/>
            <a:ext cx="6093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¿El órgano de administración de justicia cuenta con Unidad de Género?</a:t>
            </a:r>
            <a:r>
              <a:rPr lang="es-ES" sz="2000" b="1" dirty="0"/>
              <a:t> </a:t>
            </a:r>
            <a:endParaRPr lang="es-MX" sz="2000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7096924-C846-6AF0-8D1C-D59C3B024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950206"/>
              </p:ext>
            </p:extLst>
          </p:nvPr>
        </p:nvGraphicFramePr>
        <p:xfrm>
          <a:off x="5197153" y="1199059"/>
          <a:ext cx="8024326" cy="500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8A48629-A5B7-23E7-39AF-0CD0B989F552}"/>
              </a:ext>
            </a:extLst>
          </p:cNvPr>
          <p:cNvSpPr txBox="1"/>
          <p:nvPr/>
        </p:nvSpPr>
        <p:spPr>
          <a:xfrm>
            <a:off x="3156857" y="4439676"/>
            <a:ext cx="2500604" cy="129266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65%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AVANCE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EA3364-96A3-CDF0-78D5-1DA14399F64C}"/>
              </a:ext>
            </a:extLst>
          </p:cNvPr>
          <p:cNvSpPr txBox="1"/>
          <p:nvPr/>
        </p:nvSpPr>
        <p:spPr>
          <a:xfrm>
            <a:off x="721568" y="4701287"/>
            <a:ext cx="1639077" cy="7694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15% </a:t>
            </a:r>
          </a:p>
          <a:p>
            <a:pPr algn="ctr"/>
            <a:r>
              <a:rPr lang="es-MX" sz="1200" b="1" dirty="0">
                <a:solidFill>
                  <a:schemeClr val="bg1"/>
                </a:solidFill>
              </a:rPr>
              <a:t>DIAGNÓSTICO</a:t>
            </a:r>
          </a:p>
        </p:txBody>
      </p:sp>
      <p:pic>
        <p:nvPicPr>
          <p:cNvPr id="7" name="Gráfico 6" descr="Flecha con curva ligera">
            <a:extLst>
              <a:ext uri="{FF2B5EF4-FFF2-40B4-BE49-F238E27FC236}">
                <a16:creationId xmlns:a16="http://schemas.microsoft.com/office/drawing/2014/main" id="{34AB09D1-8EED-B068-6802-8AE73F25D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6631" y="4729280"/>
            <a:ext cx="646331" cy="64633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6C9CAA4-52BC-A5C4-9299-E1A7238ACCB8}"/>
              </a:ext>
            </a:extLst>
          </p:cNvPr>
          <p:cNvSpPr txBox="1"/>
          <p:nvPr/>
        </p:nvSpPr>
        <p:spPr>
          <a:xfrm>
            <a:off x="933061" y="2080727"/>
            <a:ext cx="4749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pasó de 5 a 19 Tribunales que cuentan con Unidad de Género, más 3 que reportan tener órganos equivalentes.</a:t>
            </a:r>
          </a:p>
        </p:txBody>
      </p:sp>
      <p:pic>
        <p:nvPicPr>
          <p:cNvPr id="9" name="Google Shape;107;p1">
            <a:extLst>
              <a:ext uri="{FF2B5EF4-FFF2-40B4-BE49-F238E27FC236}">
                <a16:creationId xmlns:a16="http://schemas.microsoft.com/office/drawing/2014/main" id="{82022224-B4C0-58F8-06F3-54F798033742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>
            <a:off x="10752834" y="24758"/>
            <a:ext cx="1168529" cy="1168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32060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7D3129-E979-8164-2D3B-C184CB94A7CD}"/>
              </a:ext>
            </a:extLst>
          </p:cNvPr>
          <p:cNvSpPr txBox="1"/>
          <p:nvPr/>
        </p:nvSpPr>
        <p:spPr>
          <a:xfrm>
            <a:off x="591855" y="415157"/>
            <a:ext cx="9438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¿Se cuenta con convenios de colaboración con instituciones o personas morales respecto de requerimientos en asuntos jurisdiccionales relacionados con violencia de género?</a:t>
            </a:r>
            <a:r>
              <a:rPr lang="es-ES" b="1" dirty="0"/>
              <a:t> </a:t>
            </a:r>
            <a:endParaRPr lang="es-MX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4ED885A-5B9F-A278-763B-83BFA5DFB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266657"/>
              </p:ext>
            </p:extLst>
          </p:nvPr>
        </p:nvGraphicFramePr>
        <p:xfrm>
          <a:off x="4948332" y="1593203"/>
          <a:ext cx="6677610" cy="428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D13CE1F-E7A2-B65B-DD65-EE4534D5051F}"/>
              </a:ext>
            </a:extLst>
          </p:cNvPr>
          <p:cNvSpPr txBox="1"/>
          <p:nvPr/>
        </p:nvSpPr>
        <p:spPr>
          <a:xfrm>
            <a:off x="1824252" y="4259060"/>
            <a:ext cx="2500604" cy="129266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47%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DIAGNÓSTICO</a:t>
            </a:r>
          </a:p>
        </p:txBody>
      </p:sp>
      <p:pic>
        <p:nvPicPr>
          <p:cNvPr id="6" name="Google Shape;107;p1">
            <a:extLst>
              <a:ext uri="{FF2B5EF4-FFF2-40B4-BE49-F238E27FC236}">
                <a16:creationId xmlns:a16="http://schemas.microsoft.com/office/drawing/2014/main" id="{D9ED8A61-8975-D450-A10F-1136759F98F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0752834" y="24758"/>
            <a:ext cx="1168529" cy="11685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3CC36B2-7745-EFA9-8A54-AF01480F9B5C}"/>
              </a:ext>
            </a:extLst>
          </p:cNvPr>
          <p:cNvSpPr txBox="1"/>
          <p:nvPr/>
        </p:nvSpPr>
        <p:spPr>
          <a:xfrm>
            <a:off x="835089" y="2102738"/>
            <a:ext cx="39826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8 Estados reportan contar con convenios de colaboración</a:t>
            </a:r>
          </a:p>
          <a:p>
            <a:pPr algn="ctr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3511587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CDAA384-1CB2-EAA6-2F0A-BD0A67B61174}"/>
              </a:ext>
            </a:extLst>
          </p:cNvPr>
          <p:cNvSpPr txBox="1"/>
          <p:nvPr/>
        </p:nvSpPr>
        <p:spPr>
          <a:xfrm>
            <a:off x="554275" y="415156"/>
            <a:ext cx="9606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¿Se realiz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s-E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 acciones tendientes a la sensibilización de las impartidoras e impartidores de justicia en perspectiva de género?</a:t>
            </a:r>
            <a:r>
              <a:rPr lang="es-ES" sz="2000" b="1" dirty="0"/>
              <a:t> </a:t>
            </a:r>
            <a:endParaRPr lang="es-MX" sz="2000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DB048B1-D294-E866-986A-8C5B9E3EF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336423"/>
              </p:ext>
            </p:extLst>
          </p:nvPr>
        </p:nvGraphicFramePr>
        <p:xfrm>
          <a:off x="5357655" y="1447571"/>
          <a:ext cx="6456784" cy="440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C67A061-F2E7-4722-9B16-FE854A3BC17F}"/>
              </a:ext>
            </a:extLst>
          </p:cNvPr>
          <p:cNvSpPr txBox="1"/>
          <p:nvPr/>
        </p:nvSpPr>
        <p:spPr>
          <a:xfrm>
            <a:off x="1451027" y="3647978"/>
            <a:ext cx="2500604" cy="129266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chemeClr val="bg1"/>
                </a:solidFill>
              </a:rPr>
              <a:t>78% 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</a:rPr>
              <a:t>DIAGNÓSTICO</a:t>
            </a:r>
          </a:p>
        </p:txBody>
      </p:sp>
      <p:pic>
        <p:nvPicPr>
          <p:cNvPr id="6" name="Google Shape;107;p1">
            <a:extLst>
              <a:ext uri="{FF2B5EF4-FFF2-40B4-BE49-F238E27FC236}">
                <a16:creationId xmlns:a16="http://schemas.microsoft.com/office/drawing/2014/main" id="{39BF052E-B542-DF57-91D7-E5DFFEEBF98D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0752834" y="24758"/>
            <a:ext cx="1168529" cy="11685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889B7-915A-1311-F308-2F560EC5200C}"/>
              </a:ext>
            </a:extLst>
          </p:cNvPr>
          <p:cNvSpPr txBox="1"/>
          <p:nvPr/>
        </p:nvSpPr>
        <p:spPr>
          <a:xfrm>
            <a:off x="971279" y="2247011"/>
            <a:ext cx="3982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25 Estados reportan realizar acciones tendientes a la sensibilización.</a:t>
            </a:r>
          </a:p>
        </p:txBody>
      </p:sp>
    </p:spTree>
    <p:extLst>
      <p:ext uri="{BB962C8B-B14F-4D97-AF65-F5344CB8AC3E}">
        <p14:creationId xmlns:p14="http://schemas.microsoft.com/office/powerpoint/2010/main" val="18339477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ción">
  <a:themeElements>
    <a:clrScheme name="Personalizado 1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3600</TotalTime>
  <Words>931</Words>
  <Application>Microsoft Office PowerPoint</Application>
  <PresentationFormat>Panorámica</PresentationFormat>
  <Paragraphs>170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Aptos Narrow</vt:lpstr>
      <vt:lpstr>Arial</vt:lpstr>
      <vt:lpstr>Calibri</vt:lpstr>
      <vt:lpstr>Calibri Light</vt:lpstr>
      <vt:lpstr>Tema de Office</vt:lpstr>
      <vt:lpstr>Retrospección</vt:lpstr>
      <vt:lpstr>Informe del avance del Pacto Nacional por la Justicia de Género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Conclusiones del avance del Pacto Nacional por la Justicia de Género</dc:title>
  <dc:creator>ARBV08</dc:creator>
  <cp:lastModifiedBy>Jorge Torres Reyes</cp:lastModifiedBy>
  <cp:revision>15</cp:revision>
  <dcterms:created xsi:type="dcterms:W3CDTF">2023-09-29T21:55:18Z</dcterms:created>
  <dcterms:modified xsi:type="dcterms:W3CDTF">2023-10-06T01:41:40Z</dcterms:modified>
</cp:coreProperties>
</file>